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7_6D599AD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B1_ED37B54A.xml" ContentType="application/vnd.ms-powerpoint.comments+xml"/>
  <Override PartName="/ppt/comments/modernComment_198_D0DEB328.xml" ContentType="application/vnd.ms-powerpoint.comments+xml"/>
  <Override PartName="/ppt/comments/modernComment_1BD_50E646C0.xml" ContentType="application/vnd.ms-powerpoint.comments+xml"/>
  <Override PartName="/ppt/notesSlides/notesSlide12.xml" ContentType="application/vnd.openxmlformats-officedocument.presentationml.notesSlide+xml"/>
  <Override PartName="/ppt/comments/modernComment_104_EA09CCAC.xml" ContentType="application/vnd.ms-powerpoint.comments+xml"/>
  <Override PartName="/ppt/comments/modernComment_177_5D3155A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4"/>
  </p:notesMasterIdLst>
  <p:sldIdLst>
    <p:sldId id="256" r:id="rId6"/>
    <p:sldId id="360" r:id="rId7"/>
    <p:sldId id="267" r:id="rId8"/>
    <p:sldId id="257" r:id="rId9"/>
    <p:sldId id="384" r:id="rId10"/>
    <p:sldId id="425" r:id="rId11"/>
    <p:sldId id="444" r:id="rId12"/>
    <p:sldId id="385" r:id="rId13"/>
    <p:sldId id="426" r:id="rId14"/>
    <p:sldId id="356" r:id="rId15"/>
    <p:sldId id="351" r:id="rId16"/>
    <p:sldId id="265" r:id="rId17"/>
    <p:sldId id="355" r:id="rId18"/>
    <p:sldId id="452" r:id="rId19"/>
    <p:sldId id="458" r:id="rId20"/>
    <p:sldId id="409" r:id="rId21"/>
    <p:sldId id="379" r:id="rId22"/>
    <p:sldId id="388" r:id="rId23"/>
    <p:sldId id="431" r:id="rId24"/>
    <p:sldId id="361" r:id="rId25"/>
    <p:sldId id="367" r:id="rId26"/>
    <p:sldId id="369" r:id="rId27"/>
    <p:sldId id="370" r:id="rId28"/>
    <p:sldId id="432" r:id="rId29"/>
    <p:sldId id="460" r:id="rId30"/>
    <p:sldId id="364" r:id="rId31"/>
    <p:sldId id="371" r:id="rId32"/>
    <p:sldId id="372" r:id="rId33"/>
    <p:sldId id="411" r:id="rId34"/>
    <p:sldId id="366" r:id="rId35"/>
    <p:sldId id="382" r:id="rId36"/>
    <p:sldId id="387" r:id="rId37"/>
    <p:sldId id="401" r:id="rId38"/>
    <p:sldId id="263" r:id="rId39"/>
    <p:sldId id="391" r:id="rId40"/>
    <p:sldId id="268" r:id="rId41"/>
    <p:sldId id="433" r:id="rId42"/>
    <p:sldId id="407" r:id="rId43"/>
    <p:sldId id="447" r:id="rId44"/>
    <p:sldId id="408" r:id="rId45"/>
    <p:sldId id="445" r:id="rId46"/>
    <p:sldId id="389" r:id="rId47"/>
    <p:sldId id="436" r:id="rId48"/>
    <p:sldId id="260" r:id="rId49"/>
    <p:sldId id="375" r:id="rId50"/>
    <p:sldId id="377" r:id="rId51"/>
    <p:sldId id="376" r:id="rId52"/>
    <p:sldId id="393" r:id="rId53"/>
    <p:sldId id="440" r:id="rId54"/>
    <p:sldId id="463" r:id="rId55"/>
    <p:sldId id="462" r:id="rId56"/>
    <p:sldId id="438" r:id="rId57"/>
    <p:sldId id="405" r:id="rId58"/>
    <p:sldId id="269" r:id="rId59"/>
    <p:sldId id="383" r:id="rId60"/>
    <p:sldId id="446" r:id="rId61"/>
    <p:sldId id="271" r:id="rId62"/>
    <p:sldId id="381" r:id="rId6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C1D815-15DF-FC72-8884-FBE70BFBEFE1}" name="Veerle Noerens" initials="VN" userId="S::VNO@vivosocialprofit.org::aa29a003-5931-4830-8f02-71f107a27c1f" providerId="AD"/>
  <p188:author id="{DBE81AD6-4B7C-97D4-EBED-EA4AED62D0F6}" name="Creten Jan" initials="CJ" userId="S::jan.creten@vvsg.be::96911201-33c8-4ba3-9675-6383a1659538" providerId="AD"/>
  <p188:author id="{5B0D4ADB-7BDB-A2B5-3769-603178A2059F}" name="Tine Winnelinckx" initials="TW" userId="S::TWI@afosoc-vesofo.org::5d54af62-b41d-47e4-8b14-528bb020c2de" providerId="AD"/>
  <p188:author id="{871EDFFA-920D-625D-1563-BCB1ACDEA950}" name="Tine Winnelinckx" initials="TW" userId="S::TWI@vivosocialprofit.org::5d54af62-b41d-47e4-8b14-528bb020c2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ne Winnelinckx"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0E4EA-6D74-4D75-B5E3-C2BF926AC568}" v="4" dt="2022-06-14T10:25:14.0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3" autoAdjust="0"/>
    <p:restoredTop sz="94660"/>
  </p:normalViewPr>
  <p:slideViewPr>
    <p:cSldViewPr snapToGrid="0">
      <p:cViewPr varScale="1">
        <p:scale>
          <a:sx n="62" d="100"/>
          <a:sy n="62" d="100"/>
        </p:scale>
        <p:origin x="78" y="60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modernComment_104_EA09CCAC.xml><?xml version="1.0" encoding="utf-8"?>
<p188:cmLst xmlns:a="http://schemas.openxmlformats.org/drawingml/2006/main" xmlns:r="http://schemas.openxmlformats.org/officeDocument/2006/relationships" xmlns:p188="http://schemas.microsoft.com/office/powerpoint/2018/8/main">
  <p188:cm id="{06C83540-C8E6-4701-9EAD-5B29F2E74B96}" authorId="{871EDFFA-920D-625D-1563-BCB1ACDEA950}" status="resolved" created="2022-09-19T12:31:14.029" complete="100000">
    <pc:sldMkLst xmlns:pc="http://schemas.microsoft.com/office/powerpoint/2013/main/command">
      <pc:docMk/>
      <pc:sldMk cId="3926510764" sldId="260"/>
    </pc:sldMkLst>
    <p188:txBody>
      <a:bodyPr/>
      <a:lstStyle/>
      <a:p>
        <a:r>
          <a:rPr lang="nl-BE"/>
          <a:t>Relevantie voor gezinszorg? Vertaalslag naar verzorgende maken? </a:t>
        </a:r>
      </a:p>
    </p188:txBody>
  </p188:cm>
</p188:cmLst>
</file>

<file path=ppt/comments/modernComment_107_6D599ADC.xml><?xml version="1.0" encoding="utf-8"?>
<p188:cmLst xmlns:a="http://schemas.openxmlformats.org/drawingml/2006/main" xmlns:r="http://schemas.openxmlformats.org/officeDocument/2006/relationships" xmlns:p188="http://schemas.microsoft.com/office/powerpoint/2018/8/main">
  <p188:cm id="{31232C9B-7358-4AB5-8738-93661942B6DB}" authorId="{DBE81AD6-4B7C-97D4-EBED-EA4AED62D0F6}" created="2022-09-12T09:56:49.797">
    <ac:deMkLst xmlns:ac="http://schemas.microsoft.com/office/drawing/2013/main/command">
      <pc:docMk xmlns:pc="http://schemas.microsoft.com/office/powerpoint/2013/main/command"/>
      <pc:sldMk xmlns:pc="http://schemas.microsoft.com/office/powerpoint/2013/main/command" cId="1834588892" sldId="263"/>
      <ac:spMk id="7" creationId="{8F7D76E6-1BBE-D355-52B7-E7CE23F88109}"/>
    </ac:deMkLst>
    <p188:txBody>
      <a:bodyPr/>
      <a:lstStyle/>
      <a:p>
        <a:r>
          <a:rPr lang="nl-BE"/>
          <a:t>Nog niet in voegen, denk ik!</a:t>
        </a:r>
      </a:p>
    </p188:txBody>
  </p188:cm>
</p188:cmLst>
</file>

<file path=ppt/comments/modernComment_177_5D3155A4.xml><?xml version="1.0" encoding="utf-8"?>
<p188:cmLst xmlns:a="http://schemas.openxmlformats.org/drawingml/2006/main" xmlns:r="http://schemas.openxmlformats.org/officeDocument/2006/relationships" xmlns:p188="http://schemas.microsoft.com/office/powerpoint/2018/8/main">
  <p188:cm id="{A681FE60-5B5E-4559-91E2-CE5B4BF88A78}" authorId="{871EDFFA-920D-625D-1563-BCB1ACDEA950}" created="2022-09-19T12:31:36.385">
    <pc:sldMkLst xmlns:pc="http://schemas.microsoft.com/office/powerpoint/2013/main/command">
      <pc:docMk/>
      <pc:sldMk cId="1563514276" sldId="375"/>
    </pc:sldMkLst>
    <p188:txBody>
      <a:bodyPr/>
      <a:lstStyle/>
      <a:p>
        <a:r>
          <a:rPr lang="nl-BE"/>
          <a:t>Hier ook , relevantie voor gezinszorg? Vertaalslag verzorgende maken? </a:t>
        </a:r>
      </a:p>
    </p188:txBody>
  </p188:cm>
</p188:cmLst>
</file>

<file path=ppt/comments/modernComment_198_D0DEB328.xml><?xml version="1.0" encoding="utf-8"?>
<p188:cmLst xmlns:a="http://schemas.openxmlformats.org/drawingml/2006/main" xmlns:r="http://schemas.openxmlformats.org/officeDocument/2006/relationships" xmlns:p188="http://schemas.microsoft.com/office/powerpoint/2018/8/main">
  <p188:cm id="{CA75A25B-2AF5-4EA4-AC00-A29D5CA61D60}" authorId="{871EDFFA-920D-625D-1563-BCB1ACDEA950}" status="resolved" created="2022-09-19T12:30:32.867" complete="100000">
    <pc:sldMkLst xmlns:pc="http://schemas.microsoft.com/office/powerpoint/2013/main/command">
      <pc:docMk/>
      <pc:sldMk cId="3504255784" sldId="408"/>
    </pc:sldMkLst>
    <p188:txBody>
      <a:bodyPr/>
      <a:lstStyle/>
      <a:p>
        <a:r>
          <a:rPr lang="nl-BE"/>
          <a:t>Relevantie voor gezinszorg goed meegeven</a:t>
        </a:r>
      </a:p>
    </p188:txBody>
  </p188:cm>
</p188:cmLst>
</file>

<file path=ppt/comments/modernComment_1B1_ED37B54A.xml><?xml version="1.0" encoding="utf-8"?>
<p188:cmLst xmlns:a="http://schemas.openxmlformats.org/drawingml/2006/main" xmlns:r="http://schemas.openxmlformats.org/officeDocument/2006/relationships" xmlns:p188="http://schemas.microsoft.com/office/powerpoint/2018/8/main">
  <p188:cm id="{15B5F2EC-9429-43C1-8D4A-7BE383D8D896}" authorId="{DBE81AD6-4B7C-97D4-EBED-EA4AED62D0F6}" status="resolved" created="2022-09-13T09:14:48.664">
    <ac:deMkLst xmlns:ac="http://schemas.microsoft.com/office/drawing/2013/main/command">
      <pc:docMk xmlns:pc="http://schemas.microsoft.com/office/powerpoint/2013/main/command"/>
      <pc:sldMk xmlns:pc="http://schemas.microsoft.com/office/powerpoint/2013/main/command" cId="1112527243" sldId="433"/>
      <ac:picMk id="8" creationId="{05F0C0EC-C398-5B1D-EE4A-B7F41EA8820B}"/>
    </ac:deMkLst>
    <p188:txBody>
      <a:bodyPr/>
      <a:lstStyle/>
      <a:p>
        <a:r>
          <a:rPr lang="nl-BE"/>
          <a:t>Stippelpijl tussen verzorgende en zorgkundige</a:t>
        </a:r>
      </a:p>
    </p188:txBody>
  </p188:cm>
</p188:cmLst>
</file>

<file path=ppt/comments/modernComment_1BD_50E646C0.xml><?xml version="1.0" encoding="utf-8"?>
<p188:cmLst xmlns:a="http://schemas.openxmlformats.org/drawingml/2006/main" xmlns:r="http://schemas.openxmlformats.org/officeDocument/2006/relationships" xmlns:p188="http://schemas.microsoft.com/office/powerpoint/2018/8/main">
  <p188:cm id="{8467C293-7B58-427C-AFFD-713741469B61}" authorId="{871EDFFA-920D-625D-1563-BCB1ACDEA950}" status="resolved" created="2022-09-19T12:30:44.992" complete="100000">
    <pc:sldMkLst xmlns:pc="http://schemas.microsoft.com/office/powerpoint/2013/main/command">
      <pc:docMk/>
      <pc:sldMk cId="1357268672" sldId="445"/>
    </pc:sldMkLst>
    <p188:txBody>
      <a:bodyPr/>
      <a:lstStyle/>
      <a:p>
        <a:r>
          <a:rPr lang="nl-BE"/>
          <a:t>Relevantie voor gezinszorg goed meegeven</a:t>
        </a:r>
      </a:p>
    </p188:txBody>
  </p188:cm>
</p188:cmLst>
</file>

<file path=ppt/diagrams/_rels/data1.xml.rels><?xml version="1.0" encoding="UTF-8" standalone="yes"?>
<Relationships xmlns="http://schemas.openxmlformats.org/package/2006/relationships"><Relationship Id="rId1" Type="http://schemas.openxmlformats.org/officeDocument/2006/relationships/hyperlink" Target="https://www.vivosocialprofit.org/nieuws/webinar-rond-instroom-de-gezinsz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vivosocialprofit.org/nieuws/webinar-rond-instroom-de-gezinszorg"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BB59B-70B4-4537-848D-FA9B03D9D294}"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2D4FB92F-BF50-46F6-9C8D-60F4FD402920}">
      <dgm:prSet/>
      <dgm:spPr/>
      <dgm:t>
        <a:bodyPr/>
        <a:lstStyle/>
        <a:p>
          <a:r>
            <a:rPr lang="nl-NL" dirty="0"/>
            <a:t>Opgenomen </a:t>
          </a:r>
          <a:r>
            <a:rPr lang="nl-NL" dirty="0" err="1"/>
            <a:t>webinar</a:t>
          </a:r>
          <a:r>
            <a:rPr lang="nl-NL" dirty="0"/>
            <a:t> en PPT worden op </a:t>
          </a:r>
          <a:r>
            <a:rPr lang="nl-NL" dirty="0">
              <a:hlinkClick xmlns:r="http://schemas.openxmlformats.org/officeDocument/2006/relationships" r:id="rId1"/>
            </a:rPr>
            <a:t>onze website </a:t>
          </a:r>
          <a:r>
            <a:rPr lang="nl-NL" dirty="0"/>
            <a:t>ter beschikking gesteld</a:t>
          </a:r>
          <a:endParaRPr lang="en-US" dirty="0"/>
        </a:p>
      </dgm:t>
    </dgm:pt>
    <dgm:pt modelId="{7D5B4685-C8E2-42D0-8695-7700AAD46C5C}" type="parTrans" cxnId="{0F47ACB0-6D0A-4141-A411-9F70928555A7}">
      <dgm:prSet/>
      <dgm:spPr/>
      <dgm:t>
        <a:bodyPr/>
        <a:lstStyle/>
        <a:p>
          <a:endParaRPr lang="en-US"/>
        </a:p>
      </dgm:t>
    </dgm:pt>
    <dgm:pt modelId="{0D94FA9D-64FE-4CD3-BB98-E27EF6E528D3}" type="sibTrans" cxnId="{0F47ACB0-6D0A-4141-A411-9F70928555A7}">
      <dgm:prSet/>
      <dgm:spPr/>
      <dgm:t>
        <a:bodyPr/>
        <a:lstStyle/>
        <a:p>
          <a:endParaRPr lang="en-US"/>
        </a:p>
      </dgm:t>
    </dgm:pt>
    <dgm:pt modelId="{EFE5C3FE-94D0-40A1-81F4-74010E0F33EE}">
      <dgm:prSet/>
      <dgm:spPr/>
      <dgm:t>
        <a:bodyPr/>
        <a:lstStyle/>
        <a:p>
          <a:r>
            <a:rPr lang="nl-NL"/>
            <a:t>Tijd voor vragen na elk blok, maar stel ze alvast in de chat</a:t>
          </a:r>
          <a:endParaRPr lang="en-US"/>
        </a:p>
      </dgm:t>
    </dgm:pt>
    <dgm:pt modelId="{99C06EF4-E49E-4318-A3CA-1B5322991BDA}" type="parTrans" cxnId="{8F53575B-4CEA-4C26-BDB2-D422DDFCCA99}">
      <dgm:prSet/>
      <dgm:spPr/>
      <dgm:t>
        <a:bodyPr/>
        <a:lstStyle/>
        <a:p>
          <a:endParaRPr lang="en-US"/>
        </a:p>
      </dgm:t>
    </dgm:pt>
    <dgm:pt modelId="{7F74FD0A-C22F-4457-934F-3F4FD37D02AF}" type="sibTrans" cxnId="{8F53575B-4CEA-4C26-BDB2-D422DDFCCA99}">
      <dgm:prSet/>
      <dgm:spPr/>
      <dgm:t>
        <a:bodyPr/>
        <a:lstStyle/>
        <a:p>
          <a:endParaRPr lang="en-US"/>
        </a:p>
      </dgm:t>
    </dgm:pt>
    <dgm:pt modelId="{081DA522-264E-4E1A-9F19-4C41879E76CE}">
      <dgm:prSet/>
      <dgm:spPr/>
      <dgm:t>
        <a:bodyPr/>
        <a:lstStyle/>
        <a:p>
          <a:r>
            <a:rPr lang="nl-NL"/>
            <a:t>Micro &amp; camera’s zijn uitgeschakeld</a:t>
          </a:r>
          <a:endParaRPr lang="en-US"/>
        </a:p>
      </dgm:t>
    </dgm:pt>
    <dgm:pt modelId="{4E9EE99A-3333-40CF-A4E7-0A6EB54EC44C}" type="parTrans" cxnId="{1FE87E22-538A-4B15-9D78-A43530EADCBF}">
      <dgm:prSet/>
      <dgm:spPr/>
      <dgm:t>
        <a:bodyPr/>
        <a:lstStyle/>
        <a:p>
          <a:endParaRPr lang="en-US"/>
        </a:p>
      </dgm:t>
    </dgm:pt>
    <dgm:pt modelId="{246D52D5-32FE-4FB6-8E5F-DC2D2842835B}" type="sibTrans" cxnId="{1FE87E22-538A-4B15-9D78-A43530EADCBF}">
      <dgm:prSet/>
      <dgm:spPr/>
      <dgm:t>
        <a:bodyPr/>
        <a:lstStyle/>
        <a:p>
          <a:endParaRPr lang="en-US"/>
        </a:p>
      </dgm:t>
    </dgm:pt>
    <dgm:pt modelId="{0F4B5B8D-B73B-463C-9816-F1BFF9C0341A}">
      <dgm:prSet/>
      <dgm:spPr/>
      <dgm:t>
        <a:bodyPr/>
        <a:lstStyle/>
        <a:p>
          <a:r>
            <a:rPr lang="nl-NL"/>
            <a:t>Technische problemen: bel Bart op 02/235 01 63 </a:t>
          </a:r>
          <a:endParaRPr lang="en-US"/>
        </a:p>
      </dgm:t>
    </dgm:pt>
    <dgm:pt modelId="{5735A982-D48A-480E-B694-A8FFE82DA181}" type="parTrans" cxnId="{0CA567F9-2F7C-41CB-9678-0965947A01F8}">
      <dgm:prSet/>
      <dgm:spPr/>
      <dgm:t>
        <a:bodyPr/>
        <a:lstStyle/>
        <a:p>
          <a:endParaRPr lang="en-US"/>
        </a:p>
      </dgm:t>
    </dgm:pt>
    <dgm:pt modelId="{F6D63F47-BC68-4132-9897-0768A1FB81E8}" type="sibTrans" cxnId="{0CA567F9-2F7C-41CB-9678-0965947A01F8}">
      <dgm:prSet/>
      <dgm:spPr/>
      <dgm:t>
        <a:bodyPr/>
        <a:lstStyle/>
        <a:p>
          <a:endParaRPr lang="en-US"/>
        </a:p>
      </dgm:t>
    </dgm:pt>
    <dgm:pt modelId="{31C77CB3-CE99-4B0A-84B1-AD5CEDEC73F0}" type="pres">
      <dgm:prSet presAssocID="{AE9BB59B-70B4-4537-848D-FA9B03D9D294}" presName="vert0" presStyleCnt="0">
        <dgm:presLayoutVars>
          <dgm:dir/>
          <dgm:animOne val="branch"/>
          <dgm:animLvl val="lvl"/>
        </dgm:presLayoutVars>
      </dgm:prSet>
      <dgm:spPr/>
    </dgm:pt>
    <dgm:pt modelId="{18E3B07A-CD55-4515-94C9-DCBCC13735B0}" type="pres">
      <dgm:prSet presAssocID="{2D4FB92F-BF50-46F6-9C8D-60F4FD402920}" presName="thickLine" presStyleLbl="alignNode1" presStyleIdx="0" presStyleCnt="4"/>
      <dgm:spPr/>
    </dgm:pt>
    <dgm:pt modelId="{87278DCE-03BE-42EA-B08F-6F51D8B945D0}" type="pres">
      <dgm:prSet presAssocID="{2D4FB92F-BF50-46F6-9C8D-60F4FD402920}" presName="horz1" presStyleCnt="0"/>
      <dgm:spPr/>
    </dgm:pt>
    <dgm:pt modelId="{F8BD9DC8-F4F4-4AA3-9DA8-DFA39FF449AA}" type="pres">
      <dgm:prSet presAssocID="{2D4FB92F-BF50-46F6-9C8D-60F4FD402920}" presName="tx1" presStyleLbl="revTx" presStyleIdx="0" presStyleCnt="4"/>
      <dgm:spPr/>
    </dgm:pt>
    <dgm:pt modelId="{A1CB537C-4842-48EF-8D17-52E56D0F54F1}" type="pres">
      <dgm:prSet presAssocID="{2D4FB92F-BF50-46F6-9C8D-60F4FD402920}" presName="vert1" presStyleCnt="0"/>
      <dgm:spPr/>
    </dgm:pt>
    <dgm:pt modelId="{F08693A9-6155-48E7-B2A1-90BC32EE4F12}" type="pres">
      <dgm:prSet presAssocID="{EFE5C3FE-94D0-40A1-81F4-74010E0F33EE}" presName="thickLine" presStyleLbl="alignNode1" presStyleIdx="1" presStyleCnt="4"/>
      <dgm:spPr/>
    </dgm:pt>
    <dgm:pt modelId="{6559440E-DC23-4D29-BF51-EA19993F30A3}" type="pres">
      <dgm:prSet presAssocID="{EFE5C3FE-94D0-40A1-81F4-74010E0F33EE}" presName="horz1" presStyleCnt="0"/>
      <dgm:spPr/>
    </dgm:pt>
    <dgm:pt modelId="{D7C50A43-EED0-491D-8729-4BF10DDD295A}" type="pres">
      <dgm:prSet presAssocID="{EFE5C3FE-94D0-40A1-81F4-74010E0F33EE}" presName="tx1" presStyleLbl="revTx" presStyleIdx="1" presStyleCnt="4"/>
      <dgm:spPr/>
    </dgm:pt>
    <dgm:pt modelId="{9672E26A-DF28-400C-8605-04F99FADC799}" type="pres">
      <dgm:prSet presAssocID="{EFE5C3FE-94D0-40A1-81F4-74010E0F33EE}" presName="vert1" presStyleCnt="0"/>
      <dgm:spPr/>
    </dgm:pt>
    <dgm:pt modelId="{45581BC4-2345-483E-88B2-E5E2CF66C68B}" type="pres">
      <dgm:prSet presAssocID="{081DA522-264E-4E1A-9F19-4C41879E76CE}" presName="thickLine" presStyleLbl="alignNode1" presStyleIdx="2" presStyleCnt="4"/>
      <dgm:spPr/>
    </dgm:pt>
    <dgm:pt modelId="{76E33E85-852F-4B75-BDFF-7823E239309B}" type="pres">
      <dgm:prSet presAssocID="{081DA522-264E-4E1A-9F19-4C41879E76CE}" presName="horz1" presStyleCnt="0"/>
      <dgm:spPr/>
    </dgm:pt>
    <dgm:pt modelId="{E49224BF-718F-4CAF-A436-7CD63F2DA89A}" type="pres">
      <dgm:prSet presAssocID="{081DA522-264E-4E1A-9F19-4C41879E76CE}" presName="tx1" presStyleLbl="revTx" presStyleIdx="2" presStyleCnt="4"/>
      <dgm:spPr/>
    </dgm:pt>
    <dgm:pt modelId="{268AD2BB-3E71-4FD3-ADD6-B6553CC06D66}" type="pres">
      <dgm:prSet presAssocID="{081DA522-264E-4E1A-9F19-4C41879E76CE}" presName="vert1" presStyleCnt="0"/>
      <dgm:spPr/>
    </dgm:pt>
    <dgm:pt modelId="{8B01955A-FA19-43A5-BA81-4B234DC40ED5}" type="pres">
      <dgm:prSet presAssocID="{0F4B5B8D-B73B-463C-9816-F1BFF9C0341A}" presName="thickLine" presStyleLbl="alignNode1" presStyleIdx="3" presStyleCnt="4"/>
      <dgm:spPr/>
    </dgm:pt>
    <dgm:pt modelId="{99E6E0B2-87A3-4D42-B096-40203D5588B0}" type="pres">
      <dgm:prSet presAssocID="{0F4B5B8D-B73B-463C-9816-F1BFF9C0341A}" presName="horz1" presStyleCnt="0"/>
      <dgm:spPr/>
    </dgm:pt>
    <dgm:pt modelId="{DD7477CB-3190-440E-992E-20BE4D83A132}" type="pres">
      <dgm:prSet presAssocID="{0F4B5B8D-B73B-463C-9816-F1BFF9C0341A}" presName="tx1" presStyleLbl="revTx" presStyleIdx="3" presStyleCnt="4"/>
      <dgm:spPr/>
    </dgm:pt>
    <dgm:pt modelId="{B6C93533-F558-4C9A-9273-CB4F42CA47A8}" type="pres">
      <dgm:prSet presAssocID="{0F4B5B8D-B73B-463C-9816-F1BFF9C0341A}" presName="vert1" presStyleCnt="0"/>
      <dgm:spPr/>
    </dgm:pt>
  </dgm:ptLst>
  <dgm:cxnLst>
    <dgm:cxn modelId="{7E511805-DD02-4022-AF46-13F531E9D3E7}" type="presOf" srcId="{0F4B5B8D-B73B-463C-9816-F1BFF9C0341A}" destId="{DD7477CB-3190-440E-992E-20BE4D83A132}" srcOrd="0" destOrd="0" presId="urn:microsoft.com/office/officeart/2008/layout/LinedList"/>
    <dgm:cxn modelId="{1FE87E22-538A-4B15-9D78-A43530EADCBF}" srcId="{AE9BB59B-70B4-4537-848D-FA9B03D9D294}" destId="{081DA522-264E-4E1A-9F19-4C41879E76CE}" srcOrd="2" destOrd="0" parTransId="{4E9EE99A-3333-40CF-A4E7-0A6EB54EC44C}" sibTransId="{246D52D5-32FE-4FB6-8E5F-DC2D2842835B}"/>
    <dgm:cxn modelId="{8F53575B-4CEA-4C26-BDB2-D422DDFCCA99}" srcId="{AE9BB59B-70B4-4537-848D-FA9B03D9D294}" destId="{EFE5C3FE-94D0-40A1-81F4-74010E0F33EE}" srcOrd="1" destOrd="0" parTransId="{99C06EF4-E49E-4318-A3CA-1B5322991BDA}" sibTransId="{7F74FD0A-C22F-4457-934F-3F4FD37D02AF}"/>
    <dgm:cxn modelId="{A3F8CB77-3AA6-4B74-BE9B-1B8310B45C41}" type="presOf" srcId="{EFE5C3FE-94D0-40A1-81F4-74010E0F33EE}" destId="{D7C50A43-EED0-491D-8729-4BF10DDD295A}" srcOrd="0" destOrd="0" presId="urn:microsoft.com/office/officeart/2008/layout/LinedList"/>
    <dgm:cxn modelId="{0F47ACB0-6D0A-4141-A411-9F70928555A7}" srcId="{AE9BB59B-70B4-4537-848D-FA9B03D9D294}" destId="{2D4FB92F-BF50-46F6-9C8D-60F4FD402920}" srcOrd="0" destOrd="0" parTransId="{7D5B4685-C8E2-42D0-8695-7700AAD46C5C}" sibTransId="{0D94FA9D-64FE-4CD3-BB98-E27EF6E528D3}"/>
    <dgm:cxn modelId="{05ABC7C2-4450-40D1-A9BB-18185A347F5A}" type="presOf" srcId="{2D4FB92F-BF50-46F6-9C8D-60F4FD402920}" destId="{F8BD9DC8-F4F4-4AA3-9DA8-DFA39FF449AA}" srcOrd="0" destOrd="0" presId="urn:microsoft.com/office/officeart/2008/layout/LinedList"/>
    <dgm:cxn modelId="{BCD8F4C3-2EAE-497C-A4E4-79DAA1CB6806}" type="presOf" srcId="{081DA522-264E-4E1A-9F19-4C41879E76CE}" destId="{E49224BF-718F-4CAF-A436-7CD63F2DA89A}" srcOrd="0" destOrd="0" presId="urn:microsoft.com/office/officeart/2008/layout/LinedList"/>
    <dgm:cxn modelId="{528F7CE5-F19D-420E-98E2-0E0906832819}" type="presOf" srcId="{AE9BB59B-70B4-4537-848D-FA9B03D9D294}" destId="{31C77CB3-CE99-4B0A-84B1-AD5CEDEC73F0}" srcOrd="0" destOrd="0" presId="urn:microsoft.com/office/officeart/2008/layout/LinedList"/>
    <dgm:cxn modelId="{0CA567F9-2F7C-41CB-9678-0965947A01F8}" srcId="{AE9BB59B-70B4-4537-848D-FA9B03D9D294}" destId="{0F4B5B8D-B73B-463C-9816-F1BFF9C0341A}" srcOrd="3" destOrd="0" parTransId="{5735A982-D48A-480E-B694-A8FFE82DA181}" sibTransId="{F6D63F47-BC68-4132-9897-0768A1FB81E8}"/>
    <dgm:cxn modelId="{86770D3E-9650-4E74-BF5F-5E946F61D32C}" type="presParOf" srcId="{31C77CB3-CE99-4B0A-84B1-AD5CEDEC73F0}" destId="{18E3B07A-CD55-4515-94C9-DCBCC13735B0}" srcOrd="0" destOrd="0" presId="urn:microsoft.com/office/officeart/2008/layout/LinedList"/>
    <dgm:cxn modelId="{FB356084-A094-45ED-BD75-25FFEB035C67}" type="presParOf" srcId="{31C77CB3-CE99-4B0A-84B1-AD5CEDEC73F0}" destId="{87278DCE-03BE-42EA-B08F-6F51D8B945D0}" srcOrd="1" destOrd="0" presId="urn:microsoft.com/office/officeart/2008/layout/LinedList"/>
    <dgm:cxn modelId="{C042D601-F57E-4D8D-91F2-E3AF825CB07E}" type="presParOf" srcId="{87278DCE-03BE-42EA-B08F-6F51D8B945D0}" destId="{F8BD9DC8-F4F4-4AA3-9DA8-DFA39FF449AA}" srcOrd="0" destOrd="0" presId="urn:microsoft.com/office/officeart/2008/layout/LinedList"/>
    <dgm:cxn modelId="{0B60C1A4-DD17-4EE5-BEED-46B66A15C779}" type="presParOf" srcId="{87278DCE-03BE-42EA-B08F-6F51D8B945D0}" destId="{A1CB537C-4842-48EF-8D17-52E56D0F54F1}" srcOrd="1" destOrd="0" presId="urn:microsoft.com/office/officeart/2008/layout/LinedList"/>
    <dgm:cxn modelId="{03B7E5A3-59AF-48B0-83BE-68AFFFE5D4B7}" type="presParOf" srcId="{31C77CB3-CE99-4B0A-84B1-AD5CEDEC73F0}" destId="{F08693A9-6155-48E7-B2A1-90BC32EE4F12}" srcOrd="2" destOrd="0" presId="urn:microsoft.com/office/officeart/2008/layout/LinedList"/>
    <dgm:cxn modelId="{F733F9B2-BDC0-43B7-85AC-BD779EDE0EEB}" type="presParOf" srcId="{31C77CB3-CE99-4B0A-84B1-AD5CEDEC73F0}" destId="{6559440E-DC23-4D29-BF51-EA19993F30A3}" srcOrd="3" destOrd="0" presId="urn:microsoft.com/office/officeart/2008/layout/LinedList"/>
    <dgm:cxn modelId="{87FC99C4-7438-465C-B7E7-247D841532A6}" type="presParOf" srcId="{6559440E-DC23-4D29-BF51-EA19993F30A3}" destId="{D7C50A43-EED0-491D-8729-4BF10DDD295A}" srcOrd="0" destOrd="0" presId="urn:microsoft.com/office/officeart/2008/layout/LinedList"/>
    <dgm:cxn modelId="{F3B8867B-DDFE-4486-AFF4-66452460805D}" type="presParOf" srcId="{6559440E-DC23-4D29-BF51-EA19993F30A3}" destId="{9672E26A-DF28-400C-8605-04F99FADC799}" srcOrd="1" destOrd="0" presId="urn:microsoft.com/office/officeart/2008/layout/LinedList"/>
    <dgm:cxn modelId="{D31175FE-CCAA-4B6E-9AB8-9C5958A7BAAF}" type="presParOf" srcId="{31C77CB3-CE99-4B0A-84B1-AD5CEDEC73F0}" destId="{45581BC4-2345-483E-88B2-E5E2CF66C68B}" srcOrd="4" destOrd="0" presId="urn:microsoft.com/office/officeart/2008/layout/LinedList"/>
    <dgm:cxn modelId="{14F3A740-DB41-4E4B-A4DB-B437D80F9596}" type="presParOf" srcId="{31C77CB3-CE99-4B0A-84B1-AD5CEDEC73F0}" destId="{76E33E85-852F-4B75-BDFF-7823E239309B}" srcOrd="5" destOrd="0" presId="urn:microsoft.com/office/officeart/2008/layout/LinedList"/>
    <dgm:cxn modelId="{BD8110B8-1128-4BDC-BFE2-FBD88770977C}" type="presParOf" srcId="{76E33E85-852F-4B75-BDFF-7823E239309B}" destId="{E49224BF-718F-4CAF-A436-7CD63F2DA89A}" srcOrd="0" destOrd="0" presId="urn:microsoft.com/office/officeart/2008/layout/LinedList"/>
    <dgm:cxn modelId="{A330EA94-839F-4623-A41B-6D1C2D3A6C3F}" type="presParOf" srcId="{76E33E85-852F-4B75-BDFF-7823E239309B}" destId="{268AD2BB-3E71-4FD3-ADD6-B6553CC06D66}" srcOrd="1" destOrd="0" presId="urn:microsoft.com/office/officeart/2008/layout/LinedList"/>
    <dgm:cxn modelId="{438FCDA1-F7CD-4AD1-A4FE-11E24332FE22}" type="presParOf" srcId="{31C77CB3-CE99-4B0A-84B1-AD5CEDEC73F0}" destId="{8B01955A-FA19-43A5-BA81-4B234DC40ED5}" srcOrd="6" destOrd="0" presId="urn:microsoft.com/office/officeart/2008/layout/LinedList"/>
    <dgm:cxn modelId="{B1154055-9C2F-4F49-8FD9-ED10E1404890}" type="presParOf" srcId="{31C77CB3-CE99-4B0A-84B1-AD5CEDEC73F0}" destId="{99E6E0B2-87A3-4D42-B096-40203D5588B0}" srcOrd="7" destOrd="0" presId="urn:microsoft.com/office/officeart/2008/layout/LinedList"/>
    <dgm:cxn modelId="{78EA335C-0A41-4D18-8AA7-5567871CF412}" type="presParOf" srcId="{99E6E0B2-87A3-4D42-B096-40203D5588B0}" destId="{DD7477CB-3190-440E-992E-20BE4D83A132}" srcOrd="0" destOrd="0" presId="urn:microsoft.com/office/officeart/2008/layout/LinedList"/>
    <dgm:cxn modelId="{BFB3FA96-DADA-4E8A-A944-9BFA595932DC}" type="presParOf" srcId="{99E6E0B2-87A3-4D42-B096-40203D5588B0}" destId="{B6C93533-F558-4C9A-9273-CB4F42CA47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E27B9-49AE-45F1-B53A-2FB17750F36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A659AD9-3363-448C-A833-A6860DEFB4DC}">
      <dgm:prSet/>
      <dgm:spPr>
        <a:solidFill>
          <a:schemeClr val="accent6">
            <a:lumMod val="75000"/>
          </a:schemeClr>
        </a:solidFill>
      </dgm:spPr>
      <dgm:t>
        <a:bodyPr/>
        <a:lstStyle/>
        <a:p>
          <a:r>
            <a:rPr lang="nl-NL" dirty="0"/>
            <a:t>3 </a:t>
          </a:r>
          <a:r>
            <a:rPr lang="nl-NL" dirty="0" err="1"/>
            <a:t>Finaliteiten</a:t>
          </a:r>
          <a:r>
            <a:rPr lang="nl-NL" dirty="0"/>
            <a:t> en 8 domeinen </a:t>
          </a:r>
        </a:p>
        <a:p>
          <a:r>
            <a:rPr lang="nl-NL" dirty="0"/>
            <a:t>-&gt; Maatschappij en welzijn</a:t>
          </a:r>
          <a:endParaRPr lang="en-US" dirty="0"/>
        </a:p>
      </dgm:t>
    </dgm:pt>
    <dgm:pt modelId="{1545432C-DFF4-4EFD-915A-C6B279383843}" type="parTrans" cxnId="{A5623A93-7E79-40DD-8E06-A2C7E5078562}">
      <dgm:prSet/>
      <dgm:spPr/>
      <dgm:t>
        <a:bodyPr/>
        <a:lstStyle/>
        <a:p>
          <a:endParaRPr lang="en-US"/>
        </a:p>
      </dgm:t>
    </dgm:pt>
    <dgm:pt modelId="{A291937D-2C68-4931-9076-F2E3D8A106AE}" type="sibTrans" cxnId="{A5623A93-7E79-40DD-8E06-A2C7E5078562}">
      <dgm:prSet/>
      <dgm:spPr/>
      <dgm:t>
        <a:bodyPr/>
        <a:lstStyle/>
        <a:p>
          <a:endParaRPr lang="en-US"/>
        </a:p>
      </dgm:t>
    </dgm:pt>
    <dgm:pt modelId="{2A74561E-6A00-43FA-A4B5-D4E55E7E312E}">
      <dgm:prSet/>
      <dgm:spPr>
        <a:solidFill>
          <a:schemeClr val="accent6">
            <a:lumMod val="75000"/>
          </a:schemeClr>
        </a:solidFill>
      </dgm:spPr>
      <dgm:t>
        <a:bodyPr/>
        <a:lstStyle/>
        <a:p>
          <a:r>
            <a:rPr lang="nl-NL" dirty="0"/>
            <a:t>Samenstelling studierichtingen uniek (Studierichting afgerond = </a:t>
          </a:r>
          <a:r>
            <a:rPr lang="nl-NL" b="1" dirty="0"/>
            <a:t>onderwijskwalificatie</a:t>
          </a:r>
          <a:r>
            <a:rPr lang="nl-NL" dirty="0"/>
            <a:t>)</a:t>
          </a:r>
          <a:endParaRPr lang="en-US" dirty="0"/>
        </a:p>
      </dgm:t>
    </dgm:pt>
    <dgm:pt modelId="{95311A30-A405-4179-8E82-FBA9E5A51722}" type="parTrans" cxnId="{E3B767DE-CE76-4F81-860D-39AF2C49F140}">
      <dgm:prSet/>
      <dgm:spPr/>
      <dgm:t>
        <a:bodyPr/>
        <a:lstStyle/>
        <a:p>
          <a:endParaRPr lang="en-US"/>
        </a:p>
      </dgm:t>
    </dgm:pt>
    <dgm:pt modelId="{6802BFC8-2E46-4192-96DA-8C7364E76BD9}" type="sibTrans" cxnId="{E3B767DE-CE76-4F81-860D-39AF2C49F140}">
      <dgm:prSet/>
      <dgm:spPr/>
      <dgm:t>
        <a:bodyPr/>
        <a:lstStyle/>
        <a:p>
          <a:endParaRPr lang="en-US"/>
        </a:p>
      </dgm:t>
    </dgm:pt>
    <dgm:pt modelId="{C5CC4F86-96F0-4C4F-BAFC-D65497DCC98C}">
      <dgm:prSet/>
      <dgm:spPr/>
      <dgm:t>
        <a:bodyPr/>
        <a:lstStyle/>
        <a:p>
          <a:r>
            <a:rPr lang="nl-NL"/>
            <a:t>Algemene eindtermen voor alle studierichtingen</a:t>
          </a:r>
          <a:endParaRPr lang="en-US"/>
        </a:p>
      </dgm:t>
    </dgm:pt>
    <dgm:pt modelId="{4C865970-5B93-45FA-A509-74A73D3B90D5}" type="parTrans" cxnId="{0D643215-5607-4A1F-B3E3-226424A91F1A}">
      <dgm:prSet/>
      <dgm:spPr/>
      <dgm:t>
        <a:bodyPr/>
        <a:lstStyle/>
        <a:p>
          <a:endParaRPr lang="en-US"/>
        </a:p>
      </dgm:t>
    </dgm:pt>
    <dgm:pt modelId="{5A25CED0-D353-4432-AD95-EEBB608284CE}" type="sibTrans" cxnId="{0D643215-5607-4A1F-B3E3-226424A91F1A}">
      <dgm:prSet/>
      <dgm:spPr/>
      <dgm:t>
        <a:bodyPr/>
        <a:lstStyle/>
        <a:p>
          <a:endParaRPr lang="en-US"/>
        </a:p>
      </dgm:t>
    </dgm:pt>
    <dgm:pt modelId="{A0032AD7-37AC-4DB0-80DE-6C05F90BEAA0}">
      <dgm:prSet/>
      <dgm:spPr/>
      <dgm:t>
        <a:bodyPr/>
        <a:lstStyle/>
        <a:p>
          <a:r>
            <a:rPr lang="nl-NL" b="1"/>
            <a:t>Beroepskwalificaties </a:t>
          </a:r>
          <a:r>
            <a:rPr lang="nl-NL"/>
            <a:t>voor arbeidsmarktfinaliteit &amp; dubbele finaliteit &amp; Se-N-Se</a:t>
          </a:r>
          <a:endParaRPr lang="en-US"/>
        </a:p>
      </dgm:t>
    </dgm:pt>
    <dgm:pt modelId="{3D846184-DEA2-46DB-9E99-7B3964557EB1}" type="parTrans" cxnId="{6F85D338-8B7D-4346-8BD8-1E9D3AF8B2EC}">
      <dgm:prSet/>
      <dgm:spPr/>
      <dgm:t>
        <a:bodyPr/>
        <a:lstStyle/>
        <a:p>
          <a:endParaRPr lang="en-US"/>
        </a:p>
      </dgm:t>
    </dgm:pt>
    <dgm:pt modelId="{33CEEDC8-7913-4A1E-B7C0-8F32CA6B196E}" type="sibTrans" cxnId="{6F85D338-8B7D-4346-8BD8-1E9D3AF8B2EC}">
      <dgm:prSet/>
      <dgm:spPr/>
      <dgm:t>
        <a:bodyPr/>
        <a:lstStyle/>
        <a:p>
          <a:endParaRPr lang="en-US"/>
        </a:p>
      </dgm:t>
    </dgm:pt>
    <dgm:pt modelId="{973BE023-DDD3-452F-8F31-8B514325A8DA}">
      <dgm:prSet/>
      <dgm:spPr/>
      <dgm:t>
        <a:bodyPr/>
        <a:lstStyle/>
        <a:p>
          <a:r>
            <a:rPr lang="nl-NL"/>
            <a:t>Specifieke eindtermen voor dubbele finaliteit &amp; doorstroom</a:t>
          </a:r>
          <a:endParaRPr lang="en-US"/>
        </a:p>
      </dgm:t>
    </dgm:pt>
    <dgm:pt modelId="{9DF6336B-DA78-40B2-AF4A-0DDFE761CB23}" type="parTrans" cxnId="{6EC1A474-DCBB-4ED6-BFA7-FD877F10395F}">
      <dgm:prSet/>
      <dgm:spPr/>
      <dgm:t>
        <a:bodyPr/>
        <a:lstStyle/>
        <a:p>
          <a:endParaRPr lang="en-US"/>
        </a:p>
      </dgm:t>
    </dgm:pt>
    <dgm:pt modelId="{8923A38A-99B4-4392-AB79-52C2D535CDAE}" type="sibTrans" cxnId="{6EC1A474-DCBB-4ED6-BFA7-FD877F10395F}">
      <dgm:prSet/>
      <dgm:spPr/>
      <dgm:t>
        <a:bodyPr/>
        <a:lstStyle/>
        <a:p>
          <a:endParaRPr lang="en-US"/>
        </a:p>
      </dgm:t>
    </dgm:pt>
    <dgm:pt modelId="{BACBAF9A-47A9-408F-AEDC-6E69F2F859B6}" type="pres">
      <dgm:prSet presAssocID="{BA8E27B9-49AE-45F1-B53A-2FB17750F367}" presName="Name0" presStyleCnt="0">
        <dgm:presLayoutVars>
          <dgm:dir/>
          <dgm:animLvl val="lvl"/>
          <dgm:resizeHandles val="exact"/>
        </dgm:presLayoutVars>
      </dgm:prSet>
      <dgm:spPr/>
    </dgm:pt>
    <dgm:pt modelId="{8450B337-6CF5-4E8A-8F91-B2DA597CD80A}" type="pres">
      <dgm:prSet presAssocID="{2A74561E-6A00-43FA-A4B5-D4E55E7E312E}" presName="boxAndChildren" presStyleCnt="0"/>
      <dgm:spPr/>
    </dgm:pt>
    <dgm:pt modelId="{B01000DB-402C-46D7-91FE-92EA947C10C3}" type="pres">
      <dgm:prSet presAssocID="{2A74561E-6A00-43FA-A4B5-D4E55E7E312E}" presName="parentTextBox" presStyleLbl="node1" presStyleIdx="0" presStyleCnt="2"/>
      <dgm:spPr/>
    </dgm:pt>
    <dgm:pt modelId="{FA6B1D58-459F-4689-81D0-B517729D3636}" type="pres">
      <dgm:prSet presAssocID="{2A74561E-6A00-43FA-A4B5-D4E55E7E312E}" presName="entireBox" presStyleLbl="node1" presStyleIdx="0" presStyleCnt="2"/>
      <dgm:spPr/>
    </dgm:pt>
    <dgm:pt modelId="{38A9943E-5533-4152-93C6-6C279E19A113}" type="pres">
      <dgm:prSet presAssocID="{2A74561E-6A00-43FA-A4B5-D4E55E7E312E}" presName="descendantBox" presStyleCnt="0"/>
      <dgm:spPr/>
    </dgm:pt>
    <dgm:pt modelId="{36E4F4FD-7019-4121-87F0-CE2578A15D57}" type="pres">
      <dgm:prSet presAssocID="{C5CC4F86-96F0-4C4F-BAFC-D65497DCC98C}" presName="childTextBox" presStyleLbl="fgAccFollowNode1" presStyleIdx="0" presStyleCnt="3">
        <dgm:presLayoutVars>
          <dgm:bulletEnabled val="1"/>
        </dgm:presLayoutVars>
      </dgm:prSet>
      <dgm:spPr/>
    </dgm:pt>
    <dgm:pt modelId="{A4589256-FA19-4AA9-BAF6-507F6E10BB7B}" type="pres">
      <dgm:prSet presAssocID="{A0032AD7-37AC-4DB0-80DE-6C05F90BEAA0}" presName="childTextBox" presStyleLbl="fgAccFollowNode1" presStyleIdx="1" presStyleCnt="3">
        <dgm:presLayoutVars>
          <dgm:bulletEnabled val="1"/>
        </dgm:presLayoutVars>
      </dgm:prSet>
      <dgm:spPr/>
    </dgm:pt>
    <dgm:pt modelId="{CE715E62-7667-4A19-ACDA-F7B88108FFEC}" type="pres">
      <dgm:prSet presAssocID="{973BE023-DDD3-452F-8F31-8B514325A8DA}" presName="childTextBox" presStyleLbl="fgAccFollowNode1" presStyleIdx="2" presStyleCnt="3">
        <dgm:presLayoutVars>
          <dgm:bulletEnabled val="1"/>
        </dgm:presLayoutVars>
      </dgm:prSet>
      <dgm:spPr/>
    </dgm:pt>
    <dgm:pt modelId="{B4DEFEEB-4B7A-4BD1-8A83-205C46DAA80B}" type="pres">
      <dgm:prSet presAssocID="{A291937D-2C68-4931-9076-F2E3D8A106AE}" presName="sp" presStyleCnt="0"/>
      <dgm:spPr/>
    </dgm:pt>
    <dgm:pt modelId="{07DEC243-18D1-40F5-95A3-B5774EC295C5}" type="pres">
      <dgm:prSet presAssocID="{2A659AD9-3363-448C-A833-A6860DEFB4DC}" presName="arrowAndChildren" presStyleCnt="0"/>
      <dgm:spPr/>
    </dgm:pt>
    <dgm:pt modelId="{40DE67E4-1C57-4EF0-B358-F5BD25F5BC8F}" type="pres">
      <dgm:prSet presAssocID="{2A659AD9-3363-448C-A833-A6860DEFB4DC}" presName="parentTextArrow" presStyleLbl="node1" presStyleIdx="1" presStyleCnt="2"/>
      <dgm:spPr/>
    </dgm:pt>
  </dgm:ptLst>
  <dgm:cxnLst>
    <dgm:cxn modelId="{0D643215-5607-4A1F-B3E3-226424A91F1A}" srcId="{2A74561E-6A00-43FA-A4B5-D4E55E7E312E}" destId="{C5CC4F86-96F0-4C4F-BAFC-D65497DCC98C}" srcOrd="0" destOrd="0" parTransId="{4C865970-5B93-45FA-A509-74A73D3B90D5}" sibTransId="{5A25CED0-D353-4432-AD95-EEBB608284CE}"/>
    <dgm:cxn modelId="{33BF9615-BEA3-49A3-A464-FAAB743FAD4E}" type="presOf" srcId="{A0032AD7-37AC-4DB0-80DE-6C05F90BEAA0}" destId="{A4589256-FA19-4AA9-BAF6-507F6E10BB7B}" srcOrd="0" destOrd="0" presId="urn:microsoft.com/office/officeart/2005/8/layout/process4"/>
    <dgm:cxn modelId="{904B7616-9071-468F-A6CF-FC229A0484F9}" type="presOf" srcId="{C5CC4F86-96F0-4C4F-BAFC-D65497DCC98C}" destId="{36E4F4FD-7019-4121-87F0-CE2578A15D57}" srcOrd="0" destOrd="0" presId="urn:microsoft.com/office/officeart/2005/8/layout/process4"/>
    <dgm:cxn modelId="{6F85D338-8B7D-4346-8BD8-1E9D3AF8B2EC}" srcId="{2A74561E-6A00-43FA-A4B5-D4E55E7E312E}" destId="{A0032AD7-37AC-4DB0-80DE-6C05F90BEAA0}" srcOrd="1" destOrd="0" parTransId="{3D846184-DEA2-46DB-9E99-7B3964557EB1}" sibTransId="{33CEEDC8-7913-4A1E-B7C0-8F32CA6B196E}"/>
    <dgm:cxn modelId="{EFBBD839-D0B1-4F72-808C-5647FB7F6534}" type="presOf" srcId="{2A74561E-6A00-43FA-A4B5-D4E55E7E312E}" destId="{FA6B1D58-459F-4689-81D0-B517729D3636}" srcOrd="1" destOrd="0" presId="urn:microsoft.com/office/officeart/2005/8/layout/process4"/>
    <dgm:cxn modelId="{5DA15154-59D9-46F2-AC5B-B6BF05A4EE64}" type="presOf" srcId="{2A659AD9-3363-448C-A833-A6860DEFB4DC}" destId="{40DE67E4-1C57-4EF0-B358-F5BD25F5BC8F}" srcOrd="0" destOrd="0" presId="urn:microsoft.com/office/officeart/2005/8/layout/process4"/>
    <dgm:cxn modelId="{6EC1A474-DCBB-4ED6-BFA7-FD877F10395F}" srcId="{2A74561E-6A00-43FA-A4B5-D4E55E7E312E}" destId="{973BE023-DDD3-452F-8F31-8B514325A8DA}" srcOrd="2" destOrd="0" parTransId="{9DF6336B-DA78-40B2-AF4A-0DDFE761CB23}" sibTransId="{8923A38A-99B4-4392-AB79-52C2D535CDAE}"/>
    <dgm:cxn modelId="{A5623A93-7E79-40DD-8E06-A2C7E5078562}" srcId="{BA8E27B9-49AE-45F1-B53A-2FB17750F367}" destId="{2A659AD9-3363-448C-A833-A6860DEFB4DC}" srcOrd="0" destOrd="0" parTransId="{1545432C-DFF4-4EFD-915A-C6B279383843}" sibTransId="{A291937D-2C68-4931-9076-F2E3D8A106AE}"/>
    <dgm:cxn modelId="{F0F829B9-72FC-44E1-8429-B0E9B92E0E75}" type="presOf" srcId="{BA8E27B9-49AE-45F1-B53A-2FB17750F367}" destId="{BACBAF9A-47A9-408F-AEDC-6E69F2F859B6}" srcOrd="0" destOrd="0" presId="urn:microsoft.com/office/officeart/2005/8/layout/process4"/>
    <dgm:cxn modelId="{E3B767DE-CE76-4F81-860D-39AF2C49F140}" srcId="{BA8E27B9-49AE-45F1-B53A-2FB17750F367}" destId="{2A74561E-6A00-43FA-A4B5-D4E55E7E312E}" srcOrd="1" destOrd="0" parTransId="{95311A30-A405-4179-8E82-FBA9E5A51722}" sibTransId="{6802BFC8-2E46-4192-96DA-8C7364E76BD9}"/>
    <dgm:cxn modelId="{14037EFD-3C94-40BF-A993-2E635C498064}" type="presOf" srcId="{973BE023-DDD3-452F-8F31-8B514325A8DA}" destId="{CE715E62-7667-4A19-ACDA-F7B88108FFEC}" srcOrd="0" destOrd="0" presId="urn:microsoft.com/office/officeart/2005/8/layout/process4"/>
    <dgm:cxn modelId="{121CBEFD-DD2E-479F-B77B-8B032497B548}" type="presOf" srcId="{2A74561E-6A00-43FA-A4B5-D4E55E7E312E}" destId="{B01000DB-402C-46D7-91FE-92EA947C10C3}" srcOrd="0" destOrd="0" presId="urn:microsoft.com/office/officeart/2005/8/layout/process4"/>
    <dgm:cxn modelId="{3952F931-9334-4FAC-BA33-0022BB7E860A}" type="presParOf" srcId="{BACBAF9A-47A9-408F-AEDC-6E69F2F859B6}" destId="{8450B337-6CF5-4E8A-8F91-B2DA597CD80A}" srcOrd="0" destOrd="0" presId="urn:microsoft.com/office/officeart/2005/8/layout/process4"/>
    <dgm:cxn modelId="{14CAF9E3-7685-4A9C-B11D-C6DAFA38F0A4}" type="presParOf" srcId="{8450B337-6CF5-4E8A-8F91-B2DA597CD80A}" destId="{B01000DB-402C-46D7-91FE-92EA947C10C3}" srcOrd="0" destOrd="0" presId="urn:microsoft.com/office/officeart/2005/8/layout/process4"/>
    <dgm:cxn modelId="{EC395C0D-108A-4A54-808C-5F1D50A857ED}" type="presParOf" srcId="{8450B337-6CF5-4E8A-8F91-B2DA597CD80A}" destId="{FA6B1D58-459F-4689-81D0-B517729D3636}" srcOrd="1" destOrd="0" presId="urn:microsoft.com/office/officeart/2005/8/layout/process4"/>
    <dgm:cxn modelId="{849942DB-BAAB-4F36-8316-B980A3B439EF}" type="presParOf" srcId="{8450B337-6CF5-4E8A-8F91-B2DA597CD80A}" destId="{38A9943E-5533-4152-93C6-6C279E19A113}" srcOrd="2" destOrd="0" presId="urn:microsoft.com/office/officeart/2005/8/layout/process4"/>
    <dgm:cxn modelId="{45C84A1B-EECF-41DD-AD30-7C80DE4011CA}" type="presParOf" srcId="{38A9943E-5533-4152-93C6-6C279E19A113}" destId="{36E4F4FD-7019-4121-87F0-CE2578A15D57}" srcOrd="0" destOrd="0" presId="urn:microsoft.com/office/officeart/2005/8/layout/process4"/>
    <dgm:cxn modelId="{F9EC3B76-95B2-47F4-B502-A9FFE945A87E}" type="presParOf" srcId="{38A9943E-5533-4152-93C6-6C279E19A113}" destId="{A4589256-FA19-4AA9-BAF6-507F6E10BB7B}" srcOrd="1" destOrd="0" presId="urn:microsoft.com/office/officeart/2005/8/layout/process4"/>
    <dgm:cxn modelId="{61CF387A-6D97-4D89-9AD7-11CB34A7B239}" type="presParOf" srcId="{38A9943E-5533-4152-93C6-6C279E19A113}" destId="{CE715E62-7667-4A19-ACDA-F7B88108FFEC}" srcOrd="2" destOrd="0" presId="urn:microsoft.com/office/officeart/2005/8/layout/process4"/>
    <dgm:cxn modelId="{1AF5C198-7257-4CBF-89A7-BF743C390A2B}" type="presParOf" srcId="{BACBAF9A-47A9-408F-AEDC-6E69F2F859B6}" destId="{B4DEFEEB-4B7A-4BD1-8A83-205C46DAA80B}" srcOrd="1" destOrd="0" presId="urn:microsoft.com/office/officeart/2005/8/layout/process4"/>
    <dgm:cxn modelId="{21FE4707-7B3E-4DA0-9FE1-94A03E0EABAB}" type="presParOf" srcId="{BACBAF9A-47A9-408F-AEDC-6E69F2F859B6}" destId="{07DEC243-18D1-40F5-95A3-B5774EC295C5}" srcOrd="2" destOrd="0" presId="urn:microsoft.com/office/officeart/2005/8/layout/process4"/>
    <dgm:cxn modelId="{16566925-B731-4611-8F83-84C448B9426D}" type="presParOf" srcId="{07DEC243-18D1-40F5-95A3-B5774EC295C5}" destId="{40DE67E4-1C57-4EF0-B358-F5BD25F5BC8F}"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3B07A-CD55-4515-94C9-DCBCC13735B0}">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8BD9DC8-F4F4-4AA3-9DA8-DFA39FF449AA}">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dirty="0"/>
            <a:t>Opgenomen </a:t>
          </a:r>
          <a:r>
            <a:rPr lang="nl-NL" sz="3000" kern="1200" dirty="0" err="1"/>
            <a:t>webinar</a:t>
          </a:r>
          <a:r>
            <a:rPr lang="nl-NL" sz="3000" kern="1200" dirty="0"/>
            <a:t> en PPT worden op </a:t>
          </a:r>
          <a:r>
            <a:rPr lang="nl-NL" sz="3000" kern="1200" dirty="0">
              <a:hlinkClick xmlns:r="http://schemas.openxmlformats.org/officeDocument/2006/relationships" r:id="rId1"/>
            </a:rPr>
            <a:t>onze website </a:t>
          </a:r>
          <a:r>
            <a:rPr lang="nl-NL" sz="3000" kern="1200" dirty="0"/>
            <a:t>ter beschikking gesteld</a:t>
          </a:r>
          <a:endParaRPr lang="en-US" sz="3000" kern="1200" dirty="0"/>
        </a:p>
      </dsp:txBody>
      <dsp:txXfrm>
        <a:off x="0" y="0"/>
        <a:ext cx="10515600" cy="1087834"/>
      </dsp:txXfrm>
    </dsp:sp>
    <dsp:sp modelId="{F08693A9-6155-48E7-B2A1-90BC32EE4F12}">
      <dsp:nvSpPr>
        <dsp:cNvPr id="0" name=""/>
        <dsp:cNvSpPr/>
      </dsp:nvSpPr>
      <dsp:spPr>
        <a:xfrm>
          <a:off x="0" y="108783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C50A43-EED0-491D-8729-4BF10DDD295A}">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Tijd voor vragen na elk blok, maar stel ze alvast in de chat</a:t>
          </a:r>
          <a:endParaRPr lang="en-US" sz="3000" kern="1200"/>
        </a:p>
      </dsp:txBody>
      <dsp:txXfrm>
        <a:off x="0" y="1087834"/>
        <a:ext cx="10515600" cy="1087834"/>
      </dsp:txXfrm>
    </dsp:sp>
    <dsp:sp modelId="{45581BC4-2345-483E-88B2-E5E2CF66C68B}">
      <dsp:nvSpPr>
        <dsp:cNvPr id="0" name=""/>
        <dsp:cNvSpPr/>
      </dsp:nvSpPr>
      <dsp:spPr>
        <a:xfrm>
          <a:off x="0" y="2175669"/>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9224BF-718F-4CAF-A436-7CD63F2DA89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Micro &amp; camera’s zijn uitgeschakeld</a:t>
          </a:r>
          <a:endParaRPr lang="en-US" sz="3000" kern="1200"/>
        </a:p>
      </dsp:txBody>
      <dsp:txXfrm>
        <a:off x="0" y="2175669"/>
        <a:ext cx="10515600" cy="1087834"/>
      </dsp:txXfrm>
    </dsp:sp>
    <dsp:sp modelId="{8B01955A-FA19-43A5-BA81-4B234DC40ED5}">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D7477CB-3190-440E-992E-20BE4D83A13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Technische problemen: bel Bart op 02/235 01 63 </a:t>
          </a:r>
          <a:endParaRPr lang="en-US" sz="3000" kern="1200"/>
        </a:p>
      </dsp:txBody>
      <dsp:txXfrm>
        <a:off x="0" y="3263503"/>
        <a:ext cx="1051560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B1D58-459F-4689-81D0-B517729D3636}">
      <dsp:nvSpPr>
        <dsp:cNvPr id="0" name=""/>
        <dsp:cNvSpPr/>
      </dsp:nvSpPr>
      <dsp:spPr>
        <a:xfrm>
          <a:off x="0" y="2628496"/>
          <a:ext cx="5333076" cy="172457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NL" sz="1900" kern="1200" dirty="0"/>
            <a:t>Samenstelling studierichtingen uniek (Studierichting afgerond = </a:t>
          </a:r>
          <a:r>
            <a:rPr lang="nl-NL" sz="1900" b="1" kern="1200" dirty="0"/>
            <a:t>onderwijskwalificatie</a:t>
          </a:r>
          <a:r>
            <a:rPr lang="nl-NL" sz="1900" kern="1200" dirty="0"/>
            <a:t>)</a:t>
          </a:r>
          <a:endParaRPr lang="en-US" sz="1900" kern="1200" dirty="0"/>
        </a:p>
      </dsp:txBody>
      <dsp:txXfrm>
        <a:off x="0" y="2628496"/>
        <a:ext cx="5333076" cy="931272"/>
      </dsp:txXfrm>
    </dsp:sp>
    <dsp:sp modelId="{36E4F4FD-7019-4121-87F0-CE2578A15D57}">
      <dsp:nvSpPr>
        <dsp:cNvPr id="0" name=""/>
        <dsp:cNvSpPr/>
      </dsp:nvSpPr>
      <dsp:spPr>
        <a:xfrm>
          <a:off x="2604" y="3525276"/>
          <a:ext cx="1775955" cy="793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nl-NL" sz="1100" kern="1200"/>
            <a:t>Algemene eindtermen voor alle studierichtingen</a:t>
          </a:r>
          <a:endParaRPr lang="en-US" sz="1100" kern="1200"/>
        </a:p>
      </dsp:txBody>
      <dsp:txXfrm>
        <a:off x="2604" y="3525276"/>
        <a:ext cx="1775955" cy="793305"/>
      </dsp:txXfrm>
    </dsp:sp>
    <dsp:sp modelId="{A4589256-FA19-4AA9-BAF6-507F6E10BB7B}">
      <dsp:nvSpPr>
        <dsp:cNvPr id="0" name=""/>
        <dsp:cNvSpPr/>
      </dsp:nvSpPr>
      <dsp:spPr>
        <a:xfrm>
          <a:off x="1778560" y="3525276"/>
          <a:ext cx="1775955" cy="793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nl-NL" sz="1100" b="1" kern="1200"/>
            <a:t>Beroepskwalificaties </a:t>
          </a:r>
          <a:r>
            <a:rPr lang="nl-NL" sz="1100" kern="1200"/>
            <a:t>voor arbeidsmarktfinaliteit &amp; dubbele finaliteit &amp; Se-N-Se</a:t>
          </a:r>
          <a:endParaRPr lang="en-US" sz="1100" kern="1200"/>
        </a:p>
      </dsp:txBody>
      <dsp:txXfrm>
        <a:off x="1778560" y="3525276"/>
        <a:ext cx="1775955" cy="793305"/>
      </dsp:txXfrm>
    </dsp:sp>
    <dsp:sp modelId="{CE715E62-7667-4A19-ACDA-F7B88108FFEC}">
      <dsp:nvSpPr>
        <dsp:cNvPr id="0" name=""/>
        <dsp:cNvSpPr/>
      </dsp:nvSpPr>
      <dsp:spPr>
        <a:xfrm>
          <a:off x="3554515" y="3525276"/>
          <a:ext cx="1775955" cy="793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nl-NL" sz="1100" kern="1200"/>
            <a:t>Specifieke eindtermen voor dubbele finaliteit &amp; doorstroom</a:t>
          </a:r>
          <a:endParaRPr lang="en-US" sz="1100" kern="1200"/>
        </a:p>
      </dsp:txBody>
      <dsp:txXfrm>
        <a:off x="3554515" y="3525276"/>
        <a:ext cx="1775955" cy="793305"/>
      </dsp:txXfrm>
    </dsp:sp>
    <dsp:sp modelId="{40DE67E4-1C57-4EF0-B358-F5BD25F5BC8F}">
      <dsp:nvSpPr>
        <dsp:cNvPr id="0" name=""/>
        <dsp:cNvSpPr/>
      </dsp:nvSpPr>
      <dsp:spPr>
        <a:xfrm rot="10800000">
          <a:off x="0" y="1963"/>
          <a:ext cx="5333076" cy="2652401"/>
        </a:xfrm>
        <a:prstGeom prst="upArrowCallou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NL" sz="1900" kern="1200" dirty="0"/>
            <a:t>3 </a:t>
          </a:r>
          <a:r>
            <a:rPr lang="nl-NL" sz="1900" kern="1200" dirty="0" err="1"/>
            <a:t>Finaliteiten</a:t>
          </a:r>
          <a:r>
            <a:rPr lang="nl-NL" sz="1900" kern="1200" dirty="0"/>
            <a:t> en 8 domeinen </a:t>
          </a:r>
        </a:p>
        <a:p>
          <a:pPr marL="0" lvl="0" indent="0" algn="ctr" defTabSz="844550">
            <a:lnSpc>
              <a:spcPct val="90000"/>
            </a:lnSpc>
            <a:spcBef>
              <a:spcPct val="0"/>
            </a:spcBef>
            <a:spcAft>
              <a:spcPct val="35000"/>
            </a:spcAft>
            <a:buNone/>
          </a:pPr>
          <a:r>
            <a:rPr lang="nl-NL" sz="1900" kern="1200" dirty="0"/>
            <a:t>-&gt; Maatschappij en welzijn</a:t>
          </a:r>
          <a:endParaRPr lang="en-US" sz="1900" kern="1200" dirty="0"/>
        </a:p>
      </dsp:txBody>
      <dsp:txXfrm rot="10800000">
        <a:off x="0" y="1963"/>
        <a:ext cx="5333076" cy="17234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B9B42-55F7-4FBA-BBAE-862831691A3A}" type="datetimeFigureOut">
              <a:rPr lang="nl-BE" smtClean="0"/>
              <a:t>26/09/2022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4A2D3-7869-4476-BC03-DD5AFBC07E91}" type="slidenum">
              <a:rPr lang="nl-BE" smtClean="0"/>
              <a:t>‹nr.›</a:t>
            </a:fld>
            <a:endParaRPr lang="nl-BE"/>
          </a:p>
        </p:txBody>
      </p:sp>
    </p:spTree>
    <p:extLst>
      <p:ext uri="{BB962C8B-B14F-4D97-AF65-F5344CB8AC3E}">
        <p14:creationId xmlns:p14="http://schemas.microsoft.com/office/powerpoint/2010/main" val="391603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4</a:t>
            </a:fld>
            <a:endParaRPr lang="nl-BE"/>
          </a:p>
        </p:txBody>
      </p:sp>
    </p:spTree>
    <p:extLst>
      <p:ext uri="{BB962C8B-B14F-4D97-AF65-F5344CB8AC3E}">
        <p14:creationId xmlns:p14="http://schemas.microsoft.com/office/powerpoint/2010/main" val="283871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36</a:t>
            </a:fld>
            <a:endParaRPr lang="nl-BE"/>
          </a:p>
        </p:txBody>
      </p:sp>
    </p:spTree>
    <p:extLst>
      <p:ext uri="{BB962C8B-B14F-4D97-AF65-F5344CB8AC3E}">
        <p14:creationId xmlns:p14="http://schemas.microsoft.com/office/powerpoint/2010/main" val="2151467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37</a:t>
            </a:fld>
            <a:endParaRPr lang="nl-BE"/>
          </a:p>
        </p:txBody>
      </p:sp>
    </p:spTree>
    <p:extLst>
      <p:ext uri="{BB962C8B-B14F-4D97-AF65-F5344CB8AC3E}">
        <p14:creationId xmlns:p14="http://schemas.microsoft.com/office/powerpoint/2010/main" val="152317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43</a:t>
            </a:fld>
            <a:endParaRPr lang="nl-BE"/>
          </a:p>
        </p:txBody>
      </p:sp>
    </p:spTree>
    <p:extLst>
      <p:ext uri="{BB962C8B-B14F-4D97-AF65-F5344CB8AC3E}">
        <p14:creationId xmlns:p14="http://schemas.microsoft.com/office/powerpoint/2010/main" val="389874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49</a:t>
            </a:fld>
            <a:endParaRPr lang="nl-BE"/>
          </a:p>
        </p:txBody>
      </p:sp>
    </p:spTree>
    <p:extLst>
      <p:ext uri="{BB962C8B-B14F-4D97-AF65-F5344CB8AC3E}">
        <p14:creationId xmlns:p14="http://schemas.microsoft.com/office/powerpoint/2010/main" val="181838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53</a:t>
            </a:fld>
            <a:endParaRPr lang="nl-BE"/>
          </a:p>
        </p:txBody>
      </p:sp>
    </p:spTree>
    <p:extLst>
      <p:ext uri="{BB962C8B-B14F-4D97-AF65-F5344CB8AC3E}">
        <p14:creationId xmlns:p14="http://schemas.microsoft.com/office/powerpoint/2010/main" val="67565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58</a:t>
            </a:fld>
            <a:endParaRPr lang="nl-BE"/>
          </a:p>
        </p:txBody>
      </p:sp>
    </p:spTree>
    <p:extLst>
      <p:ext uri="{BB962C8B-B14F-4D97-AF65-F5344CB8AC3E}">
        <p14:creationId xmlns:p14="http://schemas.microsoft.com/office/powerpoint/2010/main" val="59077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6</a:t>
            </a:fld>
            <a:endParaRPr lang="nl-BE"/>
          </a:p>
        </p:txBody>
      </p:sp>
    </p:spTree>
    <p:extLst>
      <p:ext uri="{BB962C8B-B14F-4D97-AF65-F5344CB8AC3E}">
        <p14:creationId xmlns:p14="http://schemas.microsoft.com/office/powerpoint/2010/main" val="8160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9</a:t>
            </a:fld>
            <a:endParaRPr lang="nl-BE"/>
          </a:p>
        </p:txBody>
      </p:sp>
    </p:spTree>
    <p:extLst>
      <p:ext uri="{BB962C8B-B14F-4D97-AF65-F5344CB8AC3E}">
        <p14:creationId xmlns:p14="http://schemas.microsoft.com/office/powerpoint/2010/main" val="262321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algemene eindetermen </a:t>
            </a:r>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10</a:t>
            </a:fld>
            <a:endParaRPr lang="nl-BE"/>
          </a:p>
        </p:txBody>
      </p:sp>
    </p:spTree>
    <p:extLst>
      <p:ext uri="{BB962C8B-B14F-4D97-AF65-F5344CB8AC3E}">
        <p14:creationId xmlns:p14="http://schemas.microsoft.com/office/powerpoint/2010/main" val="400947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effectLst/>
              </a:rPr>
              <a:t>Een </a:t>
            </a:r>
            <a:r>
              <a:rPr lang="nl-NL" sz="1200" b="1" i="0" dirty="0">
                <a:effectLst/>
              </a:rPr>
              <a:t>onderwijskwalificatie</a:t>
            </a:r>
            <a:r>
              <a:rPr lang="nl-NL" sz="1200" b="0" i="0" dirty="0">
                <a:effectLst/>
              </a:rPr>
              <a:t> geeft weer wat je moet kennen en kunnen om verdere studies aan te vatten, te functioneren in onze maatschappij of een bepaald beroep uit te oefenen. (= breed)</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12</a:t>
            </a:fld>
            <a:endParaRPr lang="nl-BE"/>
          </a:p>
        </p:txBody>
      </p:sp>
    </p:spTree>
    <p:extLst>
      <p:ext uri="{BB962C8B-B14F-4D97-AF65-F5344CB8AC3E}">
        <p14:creationId xmlns:p14="http://schemas.microsoft.com/office/powerpoint/2010/main" val="254753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15</a:t>
            </a:fld>
            <a:endParaRPr lang="nl-BE"/>
          </a:p>
        </p:txBody>
      </p:sp>
    </p:spTree>
    <p:extLst>
      <p:ext uri="{BB962C8B-B14F-4D97-AF65-F5344CB8AC3E}">
        <p14:creationId xmlns:p14="http://schemas.microsoft.com/office/powerpoint/2010/main" val="1872295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19</a:t>
            </a:fld>
            <a:endParaRPr lang="nl-BE"/>
          </a:p>
        </p:txBody>
      </p:sp>
    </p:spTree>
    <p:extLst>
      <p:ext uri="{BB962C8B-B14F-4D97-AF65-F5344CB8AC3E}">
        <p14:creationId xmlns:p14="http://schemas.microsoft.com/office/powerpoint/2010/main" val="57877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24</a:t>
            </a:fld>
            <a:endParaRPr lang="nl-BE"/>
          </a:p>
        </p:txBody>
      </p:sp>
    </p:spTree>
    <p:extLst>
      <p:ext uri="{BB962C8B-B14F-4D97-AF65-F5344CB8AC3E}">
        <p14:creationId xmlns:p14="http://schemas.microsoft.com/office/powerpoint/2010/main" val="77858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Wat je moet kennen en kunnen om een beroep uit te oefenen is vastgelegd in een </a:t>
            </a:r>
            <a:r>
              <a:rPr lang="nl-BE" sz="1200" b="1" dirty="0"/>
              <a:t>beroepskwalificatie</a:t>
            </a:r>
            <a:r>
              <a:rPr lang="nl-BE" sz="1200" dirty="0"/>
              <a:t>. Je kan een beroepskwalificatie verwerven via onderwijs, opleiding- of een EVC-traject. </a:t>
            </a:r>
          </a:p>
          <a:p>
            <a:endParaRPr lang="nl-BE" dirty="0"/>
          </a:p>
        </p:txBody>
      </p:sp>
      <p:sp>
        <p:nvSpPr>
          <p:cNvPr id="4" name="Tijdelijke aanduiding voor dianummer 3"/>
          <p:cNvSpPr>
            <a:spLocks noGrp="1"/>
          </p:cNvSpPr>
          <p:nvPr>
            <p:ph type="sldNum" sz="quarter" idx="5"/>
          </p:nvPr>
        </p:nvSpPr>
        <p:spPr/>
        <p:txBody>
          <a:bodyPr/>
          <a:lstStyle/>
          <a:p>
            <a:fld id="{F004A2D3-7869-4476-BC03-DD5AFBC07E91}" type="slidenum">
              <a:rPr lang="nl-BE" smtClean="0"/>
              <a:t>33</a:t>
            </a:fld>
            <a:endParaRPr lang="nl-BE"/>
          </a:p>
        </p:txBody>
      </p:sp>
    </p:spTree>
    <p:extLst>
      <p:ext uri="{BB962C8B-B14F-4D97-AF65-F5344CB8AC3E}">
        <p14:creationId xmlns:p14="http://schemas.microsoft.com/office/powerpoint/2010/main" val="220416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270B8-3B7C-4035-6148-7C38C44B2922}"/>
              </a:ext>
            </a:extLst>
          </p:cNvPr>
          <p:cNvSpPr>
            <a:spLocks noGrp="1"/>
          </p:cNvSpPr>
          <p:nvPr>
            <p:ph type="ctrTitle"/>
          </p:nvPr>
        </p:nvSpPr>
        <p:spPr>
          <a:xfrm>
            <a:off x="1524000" y="1122363"/>
            <a:ext cx="9144000" cy="2387600"/>
          </a:xfrm>
        </p:spPr>
        <p:txBody>
          <a:bodyPr anchor="b"/>
          <a:lstStyle>
            <a:lvl1pPr algn="ctr">
              <a:defRPr sz="6000">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9437E620-3B2A-B694-D1C7-D8877690A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737008DB-EB64-CE6E-4D09-B2C55BEEC480}"/>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67F48FA1-88DE-8062-ADA4-186C49D9359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82B5DC8-9FF5-0E7F-FCBB-FD5EE3925387}"/>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83993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33E27-4166-A7B2-739E-2CF9DCE53F4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1935003-19C2-892F-2509-333000DDA1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188EBFC-3511-5ED1-994F-9D2A95DA8404}"/>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C8A03DCC-0D5D-0311-9C08-7F94CA2BF1C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F5B121-EBD4-0AE0-37A4-1591813AAD2A}"/>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165985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2313B4-CF5E-E728-3784-FA6359637DB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0F4BB4B-EC3A-DC5A-92A9-BF5B5A43575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6D88003-5437-7089-21A5-E150F29E3F4D}"/>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4317ED53-B94A-31A8-CDCB-80B7532C561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2267AAF-390A-AC5B-D2B2-D627F8BD5539}"/>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58405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270B8-3B7C-4035-6148-7C38C44B2922}"/>
              </a:ext>
            </a:extLst>
          </p:cNvPr>
          <p:cNvSpPr>
            <a:spLocks noGrp="1"/>
          </p:cNvSpPr>
          <p:nvPr>
            <p:ph type="ctrTitle"/>
          </p:nvPr>
        </p:nvSpPr>
        <p:spPr>
          <a:xfrm>
            <a:off x="1524000" y="1122363"/>
            <a:ext cx="9144000" cy="2387600"/>
          </a:xfrm>
        </p:spPr>
        <p:txBody>
          <a:bodyPr anchor="b"/>
          <a:lstStyle>
            <a:lvl1pPr algn="ctr">
              <a:defRPr sz="6000">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9437E620-3B2A-B694-D1C7-D8877690A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737008DB-EB64-CE6E-4D09-B2C55BEEC480}"/>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67F48FA1-88DE-8062-ADA4-186C49D9359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82B5DC8-9FF5-0E7F-FCBB-FD5EE3925387}"/>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312662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E167F-27A0-A3D7-A619-F194DFE29D84}"/>
              </a:ext>
            </a:extLst>
          </p:cNvPr>
          <p:cNvSpPr>
            <a:spLocks noGrp="1"/>
          </p:cNvSpPr>
          <p:nvPr>
            <p:ph type="title"/>
          </p:nvPr>
        </p:nvSpPr>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CED1B031-BF99-9EC8-C5B4-7BC9B2F85B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C8C763B-49C6-A2D8-C020-0F6A93682899}"/>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D9D95816-CD50-4EE5-DE78-C7509D2DACD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59CE0E4-63A4-085A-8321-2801F6DE0476}"/>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2191261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527AA-D6EC-62C0-9B3A-3247AA8F2C67}"/>
              </a:ext>
            </a:extLst>
          </p:cNvPr>
          <p:cNvSpPr>
            <a:spLocks noGrp="1"/>
          </p:cNvSpPr>
          <p:nvPr>
            <p:ph type="title"/>
          </p:nvPr>
        </p:nvSpPr>
        <p:spPr>
          <a:xfrm>
            <a:off x="831850" y="1709738"/>
            <a:ext cx="10515600" cy="2852737"/>
          </a:xfrm>
        </p:spPr>
        <p:txBody>
          <a:bodyPr anchor="b"/>
          <a:lstStyle>
            <a:lvl1pPr>
              <a:defRPr sz="6000">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1953E03F-B7F0-2494-2A4C-456514B55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47F9CD9-CF9E-FA94-55AE-BF12490BACDA}"/>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4C5BEC7D-D197-6F38-C787-7C8238281C7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B2A8F04-33BB-6F79-7D1D-9AD3166A0FDE}"/>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3032515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2A9B1-03F3-B518-5362-558DABEB5165}"/>
              </a:ext>
            </a:extLst>
          </p:cNvPr>
          <p:cNvSpPr>
            <a:spLocks noGrp="1"/>
          </p:cNvSpPr>
          <p:nvPr>
            <p:ph type="title"/>
          </p:nvPr>
        </p:nvSpPr>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55766C18-26F5-1ACE-BE3B-8A65A0B2CCB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090657D-DC6C-4B60-D2A4-5A679A16585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5EE0D47-FCF3-897F-58AF-AE1FE79A096A}"/>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6" name="Tijdelijke aanduiding voor voettekst 5">
            <a:extLst>
              <a:ext uri="{FF2B5EF4-FFF2-40B4-BE49-F238E27FC236}">
                <a16:creationId xmlns:a16="http://schemas.microsoft.com/office/drawing/2014/main" id="{42EACAD3-66D4-A211-C522-D97902AFF8A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AE2D75A-22C8-23A6-9AA8-B7629646ED24}"/>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82737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75440-5AA1-BEF4-47C5-FEA1F72989DB}"/>
              </a:ext>
            </a:extLst>
          </p:cNvPr>
          <p:cNvSpPr>
            <a:spLocks noGrp="1"/>
          </p:cNvSpPr>
          <p:nvPr>
            <p:ph type="title"/>
          </p:nvPr>
        </p:nvSpPr>
        <p:spPr>
          <a:xfrm>
            <a:off x="839788" y="365125"/>
            <a:ext cx="10515600" cy="1325563"/>
          </a:xfrm>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1265F211-DF84-77A2-8A67-B587201657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56A9829-6557-867D-9ECA-37CF10D334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C35A8233-7D7D-E21A-20D1-FAAF6080C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93F13F7-9C3D-6C89-EDE6-FE400C98258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9010356-68D9-CEBE-E4FA-4582D40C7EE9}"/>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8" name="Tijdelijke aanduiding voor voettekst 7">
            <a:extLst>
              <a:ext uri="{FF2B5EF4-FFF2-40B4-BE49-F238E27FC236}">
                <a16:creationId xmlns:a16="http://schemas.microsoft.com/office/drawing/2014/main" id="{CEAE782B-9F5A-45D4-E9BB-7F0F2DD53DF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4D2CFE-4DBB-7FA6-D8F2-9FFA3B902DE3}"/>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186456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EC35D-AB69-D632-EE43-5C9E6C8A5C51}"/>
              </a:ext>
            </a:extLst>
          </p:cNvPr>
          <p:cNvSpPr>
            <a:spLocks noGrp="1"/>
          </p:cNvSpPr>
          <p:nvPr>
            <p:ph type="title"/>
          </p:nvPr>
        </p:nvSpPr>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datum 2">
            <a:extLst>
              <a:ext uri="{FF2B5EF4-FFF2-40B4-BE49-F238E27FC236}">
                <a16:creationId xmlns:a16="http://schemas.microsoft.com/office/drawing/2014/main" id="{06379B4A-C6E9-05B0-B10F-3A46E1E252CB}"/>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4" name="Tijdelijke aanduiding voor voettekst 3">
            <a:extLst>
              <a:ext uri="{FF2B5EF4-FFF2-40B4-BE49-F238E27FC236}">
                <a16:creationId xmlns:a16="http://schemas.microsoft.com/office/drawing/2014/main" id="{C87237BA-1BB6-C4B3-5EA6-D07C66353B4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253670C-76F1-5E00-CE93-009ADA37A777}"/>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131028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E9EDEA9-13CC-D3D6-A02F-7C928AF56640}"/>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3" name="Tijdelijke aanduiding voor voettekst 2">
            <a:extLst>
              <a:ext uri="{FF2B5EF4-FFF2-40B4-BE49-F238E27FC236}">
                <a16:creationId xmlns:a16="http://schemas.microsoft.com/office/drawing/2014/main" id="{B3798472-2AF1-1564-0912-42BEB41B903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530E019-29D4-BA51-7DAE-F6BD292BD13C}"/>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508397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12259-237F-8810-BD97-017791130EA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8D9D104-2A11-D5F6-5A3C-C3F85837E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750CBE8-AD85-82FC-C958-9064153FE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4133B8-B29B-9A81-DB8D-3AD629A6F56E}"/>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6" name="Tijdelijke aanduiding voor voettekst 5">
            <a:extLst>
              <a:ext uri="{FF2B5EF4-FFF2-40B4-BE49-F238E27FC236}">
                <a16:creationId xmlns:a16="http://schemas.microsoft.com/office/drawing/2014/main" id="{558F30F5-A5E8-4931-C795-0BC3D2163E3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18C5E7D-5718-1646-E180-A10C94205B3D}"/>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311133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E167F-27A0-A3D7-A619-F194DFE29D84}"/>
              </a:ext>
            </a:extLst>
          </p:cNvPr>
          <p:cNvSpPr>
            <a:spLocks noGrp="1"/>
          </p:cNvSpPr>
          <p:nvPr>
            <p:ph type="title"/>
          </p:nvPr>
        </p:nvSpPr>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CED1B031-BF99-9EC8-C5B4-7BC9B2F85B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C8C763B-49C6-A2D8-C020-0F6A93682899}"/>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D9D95816-CD50-4EE5-DE78-C7509D2DACD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59CE0E4-63A4-085A-8321-2801F6DE0476}"/>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1305952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878B6-A68B-70BA-BF32-20591DDC94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65C6F9E-69D9-9777-59C6-53E6D72C0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9DA9C4D-6A2A-7BB0-66A7-60AAA5ED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30623AD-F712-237C-8EEA-613CC7CA0D6B}"/>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6" name="Tijdelijke aanduiding voor voettekst 5">
            <a:extLst>
              <a:ext uri="{FF2B5EF4-FFF2-40B4-BE49-F238E27FC236}">
                <a16:creationId xmlns:a16="http://schemas.microsoft.com/office/drawing/2014/main" id="{6C0BD789-24DD-9CA1-1046-5243A82129A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8968BDD-00B8-3826-5DFA-DD540B744310}"/>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2240422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33E27-4166-A7B2-739E-2CF9DCE53F4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1935003-19C2-892F-2509-333000DDA1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188EBFC-3511-5ED1-994F-9D2A95DA8404}"/>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C8A03DCC-0D5D-0311-9C08-7F94CA2BF1C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F5B121-EBD4-0AE0-37A4-1591813AAD2A}"/>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1267281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2313B4-CF5E-E728-3784-FA6359637DB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0F4BB4B-EC3A-DC5A-92A9-BF5B5A43575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6D88003-5437-7089-21A5-E150F29E3F4D}"/>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4317ED53-B94A-31A8-CDCB-80B7532C561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2267AAF-390A-AC5B-D2B2-D627F8BD5539}"/>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370160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527AA-D6EC-62C0-9B3A-3247AA8F2C67}"/>
              </a:ext>
            </a:extLst>
          </p:cNvPr>
          <p:cNvSpPr>
            <a:spLocks noGrp="1"/>
          </p:cNvSpPr>
          <p:nvPr>
            <p:ph type="title"/>
          </p:nvPr>
        </p:nvSpPr>
        <p:spPr>
          <a:xfrm>
            <a:off x="831850" y="1709738"/>
            <a:ext cx="10515600" cy="2852737"/>
          </a:xfrm>
        </p:spPr>
        <p:txBody>
          <a:bodyPr anchor="b"/>
          <a:lstStyle>
            <a:lvl1pPr>
              <a:defRPr sz="6000">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1953E03F-B7F0-2494-2A4C-456514B55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47F9CD9-CF9E-FA94-55AE-BF12490BACDA}"/>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5" name="Tijdelijke aanduiding voor voettekst 4">
            <a:extLst>
              <a:ext uri="{FF2B5EF4-FFF2-40B4-BE49-F238E27FC236}">
                <a16:creationId xmlns:a16="http://schemas.microsoft.com/office/drawing/2014/main" id="{4C5BEC7D-D197-6F38-C787-7C8238281C7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B2A8F04-33BB-6F79-7D1D-9AD3166A0FDE}"/>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230531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2A9B1-03F3-B518-5362-558DABEB5165}"/>
              </a:ext>
            </a:extLst>
          </p:cNvPr>
          <p:cNvSpPr>
            <a:spLocks noGrp="1"/>
          </p:cNvSpPr>
          <p:nvPr>
            <p:ph type="title"/>
          </p:nvPr>
        </p:nvSpPr>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55766C18-26F5-1ACE-BE3B-8A65A0B2CCB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090657D-DC6C-4B60-D2A4-5A679A16585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5EE0D47-FCF3-897F-58AF-AE1FE79A096A}"/>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6" name="Tijdelijke aanduiding voor voettekst 5">
            <a:extLst>
              <a:ext uri="{FF2B5EF4-FFF2-40B4-BE49-F238E27FC236}">
                <a16:creationId xmlns:a16="http://schemas.microsoft.com/office/drawing/2014/main" id="{42EACAD3-66D4-A211-C522-D97902AFF8A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AE2D75A-22C8-23A6-9AA8-B7629646ED24}"/>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161321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75440-5AA1-BEF4-47C5-FEA1F72989DB}"/>
              </a:ext>
            </a:extLst>
          </p:cNvPr>
          <p:cNvSpPr>
            <a:spLocks noGrp="1"/>
          </p:cNvSpPr>
          <p:nvPr>
            <p:ph type="title"/>
          </p:nvPr>
        </p:nvSpPr>
        <p:spPr>
          <a:xfrm>
            <a:off x="839788" y="365125"/>
            <a:ext cx="10515600" cy="1325563"/>
          </a:xfrm>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1265F211-DF84-77A2-8A67-B587201657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56A9829-6557-867D-9ECA-37CF10D334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C35A8233-7D7D-E21A-20D1-FAAF6080C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93F13F7-9C3D-6C89-EDE6-FE400C98258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9010356-68D9-CEBE-E4FA-4582D40C7EE9}"/>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8" name="Tijdelijke aanduiding voor voettekst 7">
            <a:extLst>
              <a:ext uri="{FF2B5EF4-FFF2-40B4-BE49-F238E27FC236}">
                <a16:creationId xmlns:a16="http://schemas.microsoft.com/office/drawing/2014/main" id="{CEAE782B-9F5A-45D4-E9BB-7F0F2DD53DF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4D2CFE-4DBB-7FA6-D8F2-9FFA3B902DE3}"/>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417728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EC35D-AB69-D632-EE43-5C9E6C8A5C51}"/>
              </a:ext>
            </a:extLst>
          </p:cNvPr>
          <p:cNvSpPr>
            <a:spLocks noGrp="1"/>
          </p:cNvSpPr>
          <p:nvPr>
            <p:ph type="title"/>
          </p:nvPr>
        </p:nvSpPr>
        <p:spPr/>
        <p:txBody>
          <a:bodyPr/>
          <a:lstStyle>
            <a:lvl1pPr>
              <a:defRPr>
                <a:solidFill>
                  <a:schemeClr val="accent6">
                    <a:lumMod val="75000"/>
                  </a:schemeClr>
                </a:solidFill>
                <a:latin typeface="Abadi" panose="020B0604020104020204" pitchFamily="34" charset="0"/>
              </a:defRPr>
            </a:lvl1pPr>
          </a:lstStyle>
          <a:p>
            <a:r>
              <a:rPr lang="nl-NL" dirty="0"/>
              <a:t>Klik om stijl te bewerken</a:t>
            </a:r>
            <a:endParaRPr lang="nl-BE" dirty="0"/>
          </a:p>
        </p:txBody>
      </p:sp>
      <p:sp>
        <p:nvSpPr>
          <p:cNvPr id="3" name="Tijdelijke aanduiding voor datum 2">
            <a:extLst>
              <a:ext uri="{FF2B5EF4-FFF2-40B4-BE49-F238E27FC236}">
                <a16:creationId xmlns:a16="http://schemas.microsoft.com/office/drawing/2014/main" id="{06379B4A-C6E9-05B0-B10F-3A46E1E252CB}"/>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4" name="Tijdelijke aanduiding voor voettekst 3">
            <a:extLst>
              <a:ext uri="{FF2B5EF4-FFF2-40B4-BE49-F238E27FC236}">
                <a16:creationId xmlns:a16="http://schemas.microsoft.com/office/drawing/2014/main" id="{C87237BA-1BB6-C4B3-5EA6-D07C66353B4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253670C-76F1-5E00-CE93-009ADA37A777}"/>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288106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E9EDEA9-13CC-D3D6-A02F-7C928AF56640}"/>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3" name="Tijdelijke aanduiding voor voettekst 2">
            <a:extLst>
              <a:ext uri="{FF2B5EF4-FFF2-40B4-BE49-F238E27FC236}">
                <a16:creationId xmlns:a16="http://schemas.microsoft.com/office/drawing/2014/main" id="{B3798472-2AF1-1564-0912-42BEB41B903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530E019-29D4-BA51-7DAE-F6BD292BD13C}"/>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273520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12259-237F-8810-BD97-017791130EA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8D9D104-2A11-D5F6-5A3C-C3F85837E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750CBE8-AD85-82FC-C958-9064153FE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4133B8-B29B-9A81-DB8D-3AD629A6F56E}"/>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6" name="Tijdelijke aanduiding voor voettekst 5">
            <a:extLst>
              <a:ext uri="{FF2B5EF4-FFF2-40B4-BE49-F238E27FC236}">
                <a16:creationId xmlns:a16="http://schemas.microsoft.com/office/drawing/2014/main" id="{558F30F5-A5E8-4931-C795-0BC3D2163E3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18C5E7D-5718-1646-E180-A10C94205B3D}"/>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283566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878B6-A68B-70BA-BF32-20591DDC94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65C6F9E-69D9-9777-59C6-53E6D72C0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9DA9C4D-6A2A-7BB0-66A7-60AAA5ED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30623AD-F712-237C-8EEA-613CC7CA0D6B}"/>
              </a:ext>
            </a:extLst>
          </p:cNvPr>
          <p:cNvSpPr>
            <a:spLocks noGrp="1"/>
          </p:cNvSpPr>
          <p:nvPr>
            <p:ph type="dt" sz="half" idx="10"/>
          </p:nvPr>
        </p:nvSpPr>
        <p:spPr/>
        <p:txBody>
          <a:bodyPr/>
          <a:lstStyle/>
          <a:p>
            <a:fld id="{8B0C7401-02E2-4CEF-B2E6-9BDBEFC926AF}" type="datetimeFigureOut">
              <a:rPr lang="nl-BE" smtClean="0"/>
              <a:t>26/09/2022</a:t>
            </a:fld>
            <a:endParaRPr lang="nl-BE"/>
          </a:p>
        </p:txBody>
      </p:sp>
      <p:sp>
        <p:nvSpPr>
          <p:cNvPr id="6" name="Tijdelijke aanduiding voor voettekst 5">
            <a:extLst>
              <a:ext uri="{FF2B5EF4-FFF2-40B4-BE49-F238E27FC236}">
                <a16:creationId xmlns:a16="http://schemas.microsoft.com/office/drawing/2014/main" id="{6C0BD789-24DD-9CA1-1046-5243A82129A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8968BDD-00B8-3826-5DFA-DD540B744310}"/>
              </a:ext>
            </a:extLst>
          </p:cNvPr>
          <p:cNvSpPr>
            <a:spLocks noGrp="1"/>
          </p:cNvSpPr>
          <p:nvPr>
            <p:ph type="sldNum" sz="quarter" idx="12"/>
          </p:nvPr>
        </p:nvSpPr>
        <p:spPr/>
        <p:txBody>
          <a:bodyPr/>
          <a:lstStyle/>
          <a:p>
            <a:fld id="{52DA1D3E-B946-4F51-9C91-E05580192809}" type="slidenum">
              <a:rPr lang="nl-BE" smtClean="0"/>
              <a:t>‹nr.›</a:t>
            </a:fld>
            <a:endParaRPr lang="nl-BE"/>
          </a:p>
        </p:txBody>
      </p:sp>
    </p:spTree>
    <p:extLst>
      <p:ext uri="{BB962C8B-B14F-4D97-AF65-F5344CB8AC3E}">
        <p14:creationId xmlns:p14="http://schemas.microsoft.com/office/powerpoint/2010/main" val="94714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D336405-CAC4-763E-78F0-EFAB6DE02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5E7613AA-6B0E-CA08-6B30-1AC9B65F5E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780394A7-CEB1-9316-C24B-A484A1073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a:t>14/06/2022</a:t>
            </a:r>
          </a:p>
        </p:txBody>
      </p:sp>
      <p:sp>
        <p:nvSpPr>
          <p:cNvPr id="5" name="Tijdelijke aanduiding voor voettekst 4">
            <a:extLst>
              <a:ext uri="{FF2B5EF4-FFF2-40B4-BE49-F238E27FC236}">
                <a16:creationId xmlns:a16="http://schemas.microsoft.com/office/drawing/2014/main" id="{99860AF2-AD69-5BF0-F7AA-C201A66DE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Webinar instroom kinderbegeleiders</a:t>
            </a:r>
            <a:endParaRPr lang="nl-BE" dirty="0"/>
          </a:p>
        </p:txBody>
      </p:sp>
      <p:sp>
        <p:nvSpPr>
          <p:cNvPr id="6" name="Tijdelijke aanduiding voor dianummer 5">
            <a:extLst>
              <a:ext uri="{FF2B5EF4-FFF2-40B4-BE49-F238E27FC236}">
                <a16:creationId xmlns:a16="http://schemas.microsoft.com/office/drawing/2014/main" id="{E8D80D95-7231-C15F-C7F0-933E3DFAE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A1D3E-B946-4F51-9C91-E05580192809}" type="slidenum">
              <a:rPr lang="nl-BE" smtClean="0"/>
              <a:t>‹nr.›</a:t>
            </a:fld>
            <a:endParaRPr lang="nl-BE"/>
          </a:p>
        </p:txBody>
      </p:sp>
      <p:pic>
        <p:nvPicPr>
          <p:cNvPr id="10" name="Afbeelding 9">
            <a:extLst>
              <a:ext uri="{FF2B5EF4-FFF2-40B4-BE49-F238E27FC236}">
                <a16:creationId xmlns:a16="http://schemas.microsoft.com/office/drawing/2014/main" id="{97915F72-0561-7298-7DFD-7990ABDFFC1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44928" y="5914600"/>
            <a:ext cx="4179477" cy="892537"/>
          </a:xfrm>
          <a:prstGeom prst="rect">
            <a:avLst/>
          </a:prstGeom>
        </p:spPr>
      </p:pic>
    </p:spTree>
    <p:extLst>
      <p:ext uri="{BB962C8B-B14F-4D97-AF65-F5344CB8AC3E}">
        <p14:creationId xmlns:p14="http://schemas.microsoft.com/office/powerpoint/2010/main" val="4180184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6">
              <a:lumMod val="75000"/>
            </a:schemeClr>
          </a:solidFill>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D336405-CAC4-763E-78F0-EFAB6DE02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5E7613AA-6B0E-CA08-6B30-1AC9B65F5E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780394A7-CEB1-9316-C24B-A484A1073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a:t>14/06/2022</a:t>
            </a:r>
          </a:p>
        </p:txBody>
      </p:sp>
      <p:sp>
        <p:nvSpPr>
          <p:cNvPr id="5" name="Tijdelijke aanduiding voor voettekst 4">
            <a:extLst>
              <a:ext uri="{FF2B5EF4-FFF2-40B4-BE49-F238E27FC236}">
                <a16:creationId xmlns:a16="http://schemas.microsoft.com/office/drawing/2014/main" id="{99860AF2-AD69-5BF0-F7AA-C201A66DE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Webinar instroom kinderbegeleiders</a:t>
            </a:r>
            <a:endParaRPr lang="nl-BE" dirty="0"/>
          </a:p>
        </p:txBody>
      </p:sp>
      <p:sp>
        <p:nvSpPr>
          <p:cNvPr id="6" name="Tijdelijke aanduiding voor dianummer 5">
            <a:extLst>
              <a:ext uri="{FF2B5EF4-FFF2-40B4-BE49-F238E27FC236}">
                <a16:creationId xmlns:a16="http://schemas.microsoft.com/office/drawing/2014/main" id="{E8D80D95-7231-C15F-C7F0-933E3DFAE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A1D3E-B946-4F51-9C91-E05580192809}" type="slidenum">
              <a:rPr lang="nl-BE" smtClean="0"/>
              <a:t>‹nr.›</a:t>
            </a:fld>
            <a:endParaRPr lang="nl-BE"/>
          </a:p>
        </p:txBody>
      </p:sp>
      <p:pic>
        <p:nvPicPr>
          <p:cNvPr id="7" name="Afbeelding 6">
            <a:extLst>
              <a:ext uri="{FF2B5EF4-FFF2-40B4-BE49-F238E27FC236}">
                <a16:creationId xmlns:a16="http://schemas.microsoft.com/office/drawing/2014/main" id="{73ACCF95-0357-5CE5-04BF-7044B249BB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44928" y="5914600"/>
            <a:ext cx="4179477" cy="892537"/>
          </a:xfrm>
          <a:prstGeom prst="rect">
            <a:avLst/>
          </a:prstGeom>
        </p:spPr>
      </p:pic>
    </p:spTree>
    <p:extLst>
      <p:ext uri="{BB962C8B-B14F-4D97-AF65-F5344CB8AC3E}">
        <p14:creationId xmlns:p14="http://schemas.microsoft.com/office/powerpoint/2010/main" val="342985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6">
              <a:lumMod val="75000"/>
            </a:schemeClr>
          </a:solidFill>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www.youtube.com/watch?v=iM0G2SkKRNo&amp;t=63s" TargetMode="External"/><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7.jpg"/><Relationship Id="rId5" Type="http://schemas.openxmlformats.org/officeDocument/2006/relationships/hyperlink" Target="https://app.powerbi.com/view?r=eyJrIjoiZTFhYjFhNzgtMmFiOC00MjhhLTkxMjUtNmQwZjI3NjdiMDEwIiwidCI6IjBjMDMzOGE2LTk1NjEtNGVlOC1iOGQ2LTRlODljYmQ1MjBhMCIsImMiOjh9" TargetMode="External"/><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hyperlink" Target="https://www.onderwijskiezer.be/v2/secundair/sec_detail.php?detail=476" TargetMode="External"/><Relationship Id="rId3" Type="http://schemas.openxmlformats.org/officeDocument/2006/relationships/hyperlink" Target="https://www.onderwijskiezer.be/v2/secundair/sec_detail.php?detail=310" TargetMode="External"/><Relationship Id="rId7" Type="http://schemas.openxmlformats.org/officeDocument/2006/relationships/hyperlink" Target="https://www.onderwijskiezer.be/v2/secundair/sec_detail.php?detail=475" TargetMode="External"/><Relationship Id="rId2" Type="http://schemas.openxmlformats.org/officeDocument/2006/relationships/hyperlink" Target="https://www.onderwijskiezer.be/v2/secundair/sec_detail.php?detail=144" TargetMode="External"/><Relationship Id="rId1" Type="http://schemas.openxmlformats.org/officeDocument/2006/relationships/slideLayout" Target="../slideLayouts/slideLayout4.xml"/><Relationship Id="rId6" Type="http://schemas.openxmlformats.org/officeDocument/2006/relationships/hyperlink" Target="https://www.onderwijskiezer.be/v2/secundair/sec_detail.php?detail=474" TargetMode="External"/><Relationship Id="rId5" Type="http://schemas.openxmlformats.org/officeDocument/2006/relationships/hyperlink" Target="https://www.onderwijskiezer.be/v2/secundair/sec_detail.php?detail=1625" TargetMode="External"/><Relationship Id="rId10" Type="http://schemas.openxmlformats.org/officeDocument/2006/relationships/image" Target="../media/image7.jpg"/><Relationship Id="rId4" Type="http://schemas.openxmlformats.org/officeDocument/2006/relationships/hyperlink" Target="https://www.onderwijskiezer.be/v2/secundair/sec_detail.php?detail=311" TargetMode="External"/><Relationship Id="rId9" Type="http://schemas.openxmlformats.org/officeDocument/2006/relationships/hyperlink" Target="https://www.onderwijskiezer.be/v2/secundair/sec_detail.php?detail=1584"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onderwijskiezer.be/v2/secundair/sec_detail.php?detail=372" TargetMode="External"/><Relationship Id="rId3" Type="http://schemas.openxmlformats.org/officeDocument/2006/relationships/hyperlink" Target="https://www.onderwijskiezer.be/v2/secundair/sec_detail.php?detail=92" TargetMode="External"/><Relationship Id="rId7" Type="http://schemas.openxmlformats.org/officeDocument/2006/relationships/hyperlink" Target="https://www.onderwijskiezer.be/v2/secundair/sec_detail.php?detail=37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onderwijskiezer.be/v2/secundair/sec_detail.php?detail=225" TargetMode="External"/><Relationship Id="rId11" Type="http://schemas.openxmlformats.org/officeDocument/2006/relationships/image" Target="../media/image7.jpg"/><Relationship Id="rId5" Type="http://schemas.openxmlformats.org/officeDocument/2006/relationships/hyperlink" Target="https://www.onderwijskiezer.be/v2/secundair/sec_detail.php?detail=224" TargetMode="External"/><Relationship Id="rId10" Type="http://schemas.openxmlformats.org/officeDocument/2006/relationships/hyperlink" Target="https://www.onderwijskiezer.be/v2/secundair/sec_detail.php?detail=376" TargetMode="External"/><Relationship Id="rId4" Type="http://schemas.openxmlformats.org/officeDocument/2006/relationships/hyperlink" Target="https://www.onderwijskiezer.be/v2/secundair/sec_detail.php?detail=226" TargetMode="External"/><Relationship Id="rId9" Type="http://schemas.openxmlformats.org/officeDocument/2006/relationships/hyperlink" Target="https://www.onderwijskiezer.be/v2/secundair/sec_detail.php?detail=37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vivosocialprofit.org/centraal-aanmeldingssysteem-werkplekleren-de-gezinsz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vlaanderen.be/erkenning-als-leeronderneming-in-het-kader-van-alternerend-ler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ctiris.brussels/nl/werkgevers/duaal-leren/" TargetMode="External"/><Relationship Id="rId2" Type="http://schemas.openxmlformats.org/officeDocument/2006/relationships/hyperlink" Target="https://www.vlaanderen.be/mentorkorting"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vlaanderen.be/stagebon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vlaanderen.be/doelgroepvermindering-voor-deeltijds-werkende-jongeren-uit-het-beroepssecundair-onderwijs" TargetMode="External"/><Relationship Id="rId2" Type="http://schemas.openxmlformats.org/officeDocument/2006/relationships/hyperlink" Target="https://www.vlaanderen.be/doelgroepvermindering-voor-leerlingen-in-een-alternerende-opleiding"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mailto:%20duaal@vivosocialprofit.org" TargetMode="External"/><Relationship Id="rId7" Type="http://schemas.openxmlformats.org/officeDocument/2006/relationships/hyperlink" Target="https://www.diverscity.be/ondersteuning/opleidingen/mentoropleiding-zorgberoepen" TargetMode="External"/><Relationship Id="rId2" Type="http://schemas.openxmlformats.org/officeDocument/2006/relationships/hyperlink" Target="https://www.vivosocialprofit.org/tools/profiel-mentor" TargetMode="External"/><Relationship Id="rId1" Type="http://schemas.openxmlformats.org/officeDocument/2006/relationships/slideLayout" Target="../slideLayouts/slideLayout2.xml"/><Relationship Id="rId6" Type="http://schemas.openxmlformats.org/officeDocument/2006/relationships/hyperlink" Target="https://www.vivosocialprofit.org/opleidingen-open-aanbod?theme=Coachen+en+mentorschap+van+collega%27s" TargetMode="External"/><Relationship Id="rId5" Type="http://schemas.openxmlformats.org/officeDocument/2006/relationships/hyperlink" Target="https://www.vivosocialprofit.org/tools?f%5B0%5D=tool_theme%3A210" TargetMode="External"/><Relationship Id="rId4" Type="http://schemas.openxmlformats.org/officeDocument/2006/relationships/hyperlink" Target="https://mailchi.mp/429f81b9459f/aanmeldennieuwsbrie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07_6D599ADC.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vdab.be/opleidingen/aanbod/904431"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hyperlink" Target="https://www.vivosocialprofit.org/word-verzorgende-zorgkundige?" TargetMode="External"/><Relationship Id="rId4" Type="http://schemas.openxmlformats.org/officeDocument/2006/relationships/hyperlink" Target="https://www.diverscity.be/ondersteuning/kwalificerende-trajecten" TargetMode="External"/></Relationships>
</file>

<file path=ppt/slides/_rels/slide37.xml.rels><?xml version="1.0" encoding="UTF-8" standalone="yes"?>
<Relationships xmlns="http://schemas.openxmlformats.org/package/2006/relationships"><Relationship Id="rId3" Type="http://schemas.microsoft.com/office/2018/10/relationships/comments" Target="../comments/modernComment_1B1_ED37B54A.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98_D0DEB3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BD_50E646C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04_EA09CCAC.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77_5D3155A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vlaanderen.be/stagebonus/aanvullende-en-verruimde-stagebonus" TargetMode="External"/><Relationship Id="rId2" Type="http://schemas.openxmlformats.org/officeDocument/2006/relationships/hyperlink" Target="https://www.vlaanderen.be/mentorkorting"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taamb.openjustice.be/nl/besluit-van-de-vlaamse-regering-van-03-mei-2019_n2019014364.html" TargetMode="Externa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zorg-en-gezondheid.be/procedures/kwalificatievereisten-voor-het-personeel-van-de-diensten-voor-gezinszorg-en-van-de-diensten-voor"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duaalleren.vlaanderen/verzorgendezorgkundige-duaal" TargetMode="External"/><Relationship Id="rId2" Type="http://schemas.openxmlformats.org/officeDocument/2006/relationships/hyperlink" Target="https://data-onderwijs.vlaanderen.be/onderwijsaanbod/so/lijst?ohs=311&amp;o=628" TargetMode="External"/><Relationship Id="rId1" Type="http://schemas.openxmlformats.org/officeDocument/2006/relationships/slideLayout" Target="../slideLayouts/slideLayout2.xml"/><Relationship Id="rId6" Type="http://schemas.openxmlformats.org/officeDocument/2006/relationships/hyperlink" Target="https://www.zorggezind.be/opleiding" TargetMode="External"/><Relationship Id="rId5" Type="http://schemas.openxmlformats.org/officeDocument/2006/relationships/hyperlink" Target="https://data-onderwijs.vlaanderen.be/onderwijsaanbod/lijst.aspx?n=4&amp;ohs=317&amp;o=734" TargetMode="External"/><Relationship Id="rId4" Type="http://schemas.openxmlformats.org/officeDocument/2006/relationships/hyperlink" Target="https://data-onderwijs.vlaanderen.be/onderwijsaanbod/lijst.aspx?n=4&amp;ohs=317&amp;o=735"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forms.gle/NPqv3xXW1um9hQJv6" TargetMode="External"/><Relationship Id="rId2" Type="http://schemas.openxmlformats.org/officeDocument/2006/relationships/hyperlink" Target="mailto:duaal@vivosocialprofit.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8https:/app.akov.be/pls/pakov/f?p=VLAAMSE_KWALIFICATIESTRUCTUUR:BEROEPSKWALIFICATIE::::1020:P1020_BK_DOSSIER_ID,P1020_HEEFT_DEELKWALIFICATIES:661,NEE" TargetMode="External"/><Relationship Id="rId7" Type="http://schemas.openxmlformats.org/officeDocument/2006/relationships/hyperlink" Target="https://vlaamsekwalificatiestructuur.be/" TargetMode="External"/><Relationship Id="rId2" Type="http://schemas.openxmlformats.org/officeDocument/2006/relationships/hyperlink" Target="https://app.akov.be/pls/pakov/f?p=VLAAMSE_KWALIFICATIESTRUCTUUR:BEROEPSKWALIFICATIE:::::P1020_BK_DOSSIER_ID:2881" TargetMode="External"/><Relationship Id="rId1" Type="http://schemas.openxmlformats.org/officeDocument/2006/relationships/slideLayout" Target="../slideLayouts/slideLayout13.xml"/><Relationship Id="rId6" Type="http://schemas.openxmlformats.org/officeDocument/2006/relationships/hyperlink" Target="https://app.akov.be/pls/pakov/f?p=VLAAMSE_KWALIFICATIESTRUCTUUR:BEROEPSKWALIFICATIE::::1020:P1020_BK_DOSSIER_ID,P1020_HEEFT_DEELKWALIFICATIES:3197,NEE" TargetMode="External"/><Relationship Id="rId5" Type="http://schemas.openxmlformats.org/officeDocument/2006/relationships/hyperlink" Target="https://app.akov.be/pls/pakov/f?p=VLAAMSE_KWALIFICATIESTRUCTUUR:BEROEPSKWALIFICATIE::::1020:P1020_BK_DOSSIER_ID,P1020_HEEFT_DEELKWALIFICATIES:6321,NEE" TargetMode="External"/><Relationship Id="rId4" Type="http://schemas.openxmlformats.org/officeDocument/2006/relationships/hyperlink" Target="https://app.akov.be/pls/pakov/f?p=VLAAMSE_KWALIFICATIESTRUCTUUR:BEROEPSKWALIFICATIE::::1020:P1020_BK_DOSSIER_ID,P1020_HEEFT_DEELKWALIFICATIES:841,NE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62B52D-D260-027F-BB9B-904EF36FFC6A}"/>
              </a:ext>
            </a:extLst>
          </p:cNvPr>
          <p:cNvSpPr>
            <a:spLocks noGrp="1"/>
          </p:cNvSpPr>
          <p:nvPr>
            <p:ph type="ctrTitle"/>
          </p:nvPr>
        </p:nvSpPr>
        <p:spPr>
          <a:xfrm>
            <a:off x="1255060" y="4745736"/>
            <a:ext cx="9681882" cy="1273655"/>
          </a:xfrm>
        </p:spPr>
        <p:txBody>
          <a:bodyPr vert="horz" lIns="91440" tIns="45720" rIns="91440" bIns="45720" rtlCol="0" anchor="b">
            <a:normAutofit/>
          </a:bodyPr>
          <a:lstStyle/>
          <a:p>
            <a:r>
              <a:rPr lang="en-US" sz="2400" b="1" dirty="0">
                <a:solidFill>
                  <a:schemeClr val="tx1">
                    <a:lumMod val="85000"/>
                    <a:lumOff val="15000"/>
                  </a:schemeClr>
                </a:solidFill>
                <a:latin typeface="+mj-lt"/>
              </a:rPr>
              <a:t>Welkom! </a:t>
            </a:r>
            <a:br>
              <a:rPr lang="en-US" sz="2400" b="1" dirty="0">
                <a:solidFill>
                  <a:schemeClr val="tx1">
                    <a:lumMod val="85000"/>
                    <a:lumOff val="15000"/>
                  </a:schemeClr>
                </a:solidFill>
                <a:latin typeface="+mj-lt"/>
              </a:rPr>
            </a:br>
            <a:r>
              <a:rPr lang="en-US" sz="2400" b="1" i="1" dirty="0" err="1">
                <a:solidFill>
                  <a:schemeClr val="tx1">
                    <a:lumMod val="85000"/>
                    <a:lumOff val="15000"/>
                  </a:schemeClr>
                </a:solidFill>
                <a:latin typeface="+mj-lt"/>
              </a:rPr>
              <a:t>Nog</a:t>
            </a:r>
            <a:r>
              <a:rPr lang="en-US" sz="2400" b="1" i="1" dirty="0">
                <a:solidFill>
                  <a:schemeClr val="tx1">
                    <a:lumMod val="85000"/>
                    <a:lumOff val="15000"/>
                  </a:schemeClr>
                </a:solidFill>
                <a:latin typeface="+mj-lt"/>
              </a:rPr>
              <a:t> even </a:t>
            </a:r>
            <a:r>
              <a:rPr lang="en-US" sz="2400" b="1" i="1" dirty="0" err="1">
                <a:solidFill>
                  <a:schemeClr val="tx1">
                    <a:lumMod val="85000"/>
                    <a:lumOff val="15000"/>
                  </a:schemeClr>
                </a:solidFill>
                <a:latin typeface="+mj-lt"/>
              </a:rPr>
              <a:t>geduld</a:t>
            </a:r>
            <a:r>
              <a:rPr lang="en-US" sz="2400" b="1" i="1" dirty="0">
                <a:solidFill>
                  <a:schemeClr val="tx1">
                    <a:lumMod val="85000"/>
                    <a:lumOff val="15000"/>
                  </a:schemeClr>
                </a:solidFill>
                <a:latin typeface="+mj-lt"/>
              </a:rPr>
              <a:t>, </a:t>
            </a:r>
            <a:br>
              <a:rPr lang="en-US" sz="2400" b="1" i="1" dirty="0">
                <a:solidFill>
                  <a:schemeClr val="tx1">
                    <a:lumMod val="85000"/>
                    <a:lumOff val="15000"/>
                  </a:schemeClr>
                </a:solidFill>
                <a:latin typeface="+mj-lt"/>
              </a:rPr>
            </a:br>
            <a:r>
              <a:rPr lang="en-US" sz="2400" b="1" i="1" dirty="0">
                <a:solidFill>
                  <a:schemeClr val="tx1">
                    <a:lumMod val="85000"/>
                    <a:lumOff val="15000"/>
                  </a:schemeClr>
                </a:solidFill>
                <a:latin typeface="+mj-lt"/>
              </a:rPr>
              <a:t>we </a:t>
            </a:r>
            <a:r>
              <a:rPr lang="en-US" sz="2400" b="1" i="1" dirty="0" err="1">
                <a:solidFill>
                  <a:schemeClr val="tx1">
                    <a:lumMod val="85000"/>
                    <a:lumOff val="15000"/>
                  </a:schemeClr>
                </a:solidFill>
                <a:latin typeface="+mj-lt"/>
              </a:rPr>
              <a:t>starten</a:t>
            </a:r>
            <a:r>
              <a:rPr lang="en-US" sz="2400" b="1" i="1" dirty="0">
                <a:solidFill>
                  <a:schemeClr val="tx1">
                    <a:lumMod val="85000"/>
                    <a:lumOff val="15000"/>
                  </a:schemeClr>
                </a:solidFill>
                <a:latin typeface="+mj-lt"/>
              </a:rPr>
              <a:t> zo </a:t>
            </a:r>
            <a:r>
              <a:rPr lang="en-US" sz="2400" b="1" i="1" dirty="0" err="1">
                <a:solidFill>
                  <a:schemeClr val="tx1">
                    <a:lumMod val="85000"/>
                    <a:lumOff val="15000"/>
                  </a:schemeClr>
                </a:solidFill>
                <a:latin typeface="+mj-lt"/>
              </a:rPr>
              <a:t>meteen</a:t>
            </a:r>
            <a:endParaRPr lang="en-US" sz="2400" b="1" i="1" dirty="0">
              <a:solidFill>
                <a:schemeClr val="tx1">
                  <a:lumMod val="85000"/>
                  <a:lumOff val="15000"/>
                </a:schemeClr>
              </a:solidFill>
              <a:latin typeface="+mj-lt"/>
            </a:endParaRPr>
          </a:p>
        </p:txBody>
      </p:sp>
      <p:sp>
        <p:nvSpPr>
          <p:cNvPr id="3" name="Ondertitel 2">
            <a:extLst>
              <a:ext uri="{FF2B5EF4-FFF2-40B4-BE49-F238E27FC236}">
                <a16:creationId xmlns:a16="http://schemas.microsoft.com/office/drawing/2014/main" id="{D3348CA3-EC99-B245-2C1D-90AC3116FD8E}"/>
              </a:ext>
            </a:extLst>
          </p:cNvPr>
          <p:cNvSpPr>
            <a:spLocks noGrp="1"/>
          </p:cNvSpPr>
          <p:nvPr>
            <p:ph type="subTitle" idx="1"/>
          </p:nvPr>
        </p:nvSpPr>
        <p:spPr>
          <a:xfrm>
            <a:off x="2106407" y="6340383"/>
            <a:ext cx="7315199" cy="365125"/>
          </a:xfrm>
        </p:spPr>
        <p:txBody>
          <a:bodyPr vert="horz" lIns="91440" tIns="45720" rIns="91440" bIns="45720" rtlCol="0" anchor="t">
            <a:normAutofit/>
          </a:bodyPr>
          <a:lstStyle/>
          <a:p>
            <a:r>
              <a:rPr lang="en-US" sz="1600" i="1" dirty="0" err="1">
                <a:solidFill>
                  <a:schemeClr val="tx1">
                    <a:lumMod val="85000"/>
                    <a:lumOff val="15000"/>
                  </a:schemeClr>
                </a:solidFill>
                <a:effectLst/>
              </a:rPr>
              <a:t>Opleidingstrajecten</a:t>
            </a:r>
            <a:r>
              <a:rPr lang="en-US" sz="1600" i="1" dirty="0">
                <a:solidFill>
                  <a:schemeClr val="tx1">
                    <a:lumMod val="85000"/>
                    <a:lumOff val="15000"/>
                  </a:schemeClr>
                </a:solidFill>
                <a:effectLst/>
              </a:rPr>
              <a:t> </a:t>
            </a:r>
            <a:r>
              <a:rPr lang="en-US" sz="1600" i="1" dirty="0" err="1">
                <a:solidFill>
                  <a:schemeClr val="tx1">
                    <a:lumMod val="85000"/>
                    <a:lumOff val="15000"/>
                  </a:schemeClr>
                </a:solidFill>
                <a:effectLst/>
              </a:rPr>
              <a:t>naar</a:t>
            </a:r>
            <a:r>
              <a:rPr lang="en-US" sz="1600" i="1" dirty="0">
                <a:solidFill>
                  <a:schemeClr val="tx1">
                    <a:lumMod val="85000"/>
                    <a:lumOff val="15000"/>
                  </a:schemeClr>
                </a:solidFill>
                <a:effectLst/>
              </a:rPr>
              <a:t> </a:t>
            </a:r>
            <a:r>
              <a:rPr lang="en-US" sz="1600" i="1" dirty="0" err="1">
                <a:solidFill>
                  <a:schemeClr val="tx1">
                    <a:lumMod val="85000"/>
                    <a:lumOff val="15000"/>
                  </a:schemeClr>
                </a:solidFill>
                <a:effectLst/>
              </a:rPr>
              <a:t>verzorgende</a:t>
            </a:r>
            <a:r>
              <a:rPr lang="en-US" sz="1600" i="1" dirty="0">
                <a:solidFill>
                  <a:schemeClr val="tx1">
                    <a:lumMod val="85000"/>
                    <a:lumOff val="15000"/>
                  </a:schemeClr>
                </a:solidFill>
                <a:effectLst/>
              </a:rPr>
              <a:t> in </a:t>
            </a:r>
            <a:r>
              <a:rPr lang="en-US" sz="1600" i="1" dirty="0" err="1">
                <a:solidFill>
                  <a:schemeClr val="tx1">
                    <a:lumMod val="85000"/>
                    <a:lumOff val="15000"/>
                  </a:schemeClr>
                </a:solidFill>
                <a:effectLst/>
              </a:rPr>
              <a:t>kaart</a:t>
            </a:r>
            <a:r>
              <a:rPr lang="en-US" sz="1600" i="1" dirty="0">
                <a:solidFill>
                  <a:schemeClr val="tx1">
                    <a:lumMod val="85000"/>
                    <a:lumOff val="15000"/>
                  </a:schemeClr>
                </a:solidFill>
                <a:effectLst/>
              </a:rPr>
              <a:t> </a:t>
            </a:r>
            <a:r>
              <a:rPr lang="en-US" sz="1600" i="1" dirty="0" err="1">
                <a:solidFill>
                  <a:schemeClr val="tx1">
                    <a:lumMod val="85000"/>
                    <a:lumOff val="15000"/>
                  </a:schemeClr>
                </a:solidFill>
                <a:effectLst/>
              </a:rPr>
              <a:t>gebracht</a:t>
            </a:r>
            <a:endParaRPr lang="en-US" sz="1600" i="1" dirty="0">
              <a:solidFill>
                <a:schemeClr val="tx1">
                  <a:lumMod val="85000"/>
                  <a:lumOff val="15000"/>
                </a:schemeClr>
              </a:solidFill>
              <a:effectLst/>
            </a:endParaRPr>
          </a:p>
          <a:p>
            <a:endParaRPr lang="en-US" sz="1600" dirty="0">
              <a:solidFill>
                <a:schemeClr val="tx1">
                  <a:lumMod val="85000"/>
                  <a:lumOff val="15000"/>
                </a:schemeClr>
              </a:solidFill>
            </a:endParaRPr>
          </a:p>
        </p:txBody>
      </p:sp>
      <p:pic>
        <p:nvPicPr>
          <p:cNvPr id="5" name="Afbeelding 4" descr="Afbeelding met persoon, binnen&#10;&#10;Automatisch gegenereerde beschrijving">
            <a:extLst>
              <a:ext uri="{FF2B5EF4-FFF2-40B4-BE49-F238E27FC236}">
                <a16:creationId xmlns:a16="http://schemas.microsoft.com/office/drawing/2014/main" id="{C8B18CBB-BE98-B000-7F66-A05179E51A36}"/>
              </a:ext>
            </a:extLst>
          </p:cNvPr>
          <p:cNvPicPr>
            <a:picLocks noChangeAspect="1"/>
          </p:cNvPicPr>
          <p:nvPr/>
        </p:nvPicPr>
        <p:blipFill rotWithShape="1">
          <a:blip r:embed="rId2">
            <a:extLst>
              <a:ext uri="{28A0092B-C50C-407E-A947-70E740481C1C}">
                <a14:useLocalDpi xmlns:a14="http://schemas.microsoft.com/office/drawing/2010/main" val="0"/>
              </a:ext>
            </a:extLst>
          </a:blip>
          <a:srcRect t="3278" b="23844"/>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15" name="Titel 1">
            <a:extLst>
              <a:ext uri="{FF2B5EF4-FFF2-40B4-BE49-F238E27FC236}">
                <a16:creationId xmlns:a16="http://schemas.microsoft.com/office/drawing/2014/main" id="{7A6FAC30-FB21-A40B-4150-36116C846450}"/>
              </a:ext>
            </a:extLst>
          </p:cNvPr>
          <p:cNvSpPr txBox="1">
            <a:spLocks/>
          </p:cNvSpPr>
          <p:nvPr/>
        </p:nvSpPr>
        <p:spPr>
          <a:xfrm>
            <a:off x="529142" y="129309"/>
            <a:ext cx="10262683" cy="853073"/>
          </a:xfrm>
          <a:prstGeom prst="rect">
            <a:avLst/>
          </a:prstGeom>
          <a:solidFill>
            <a:schemeClr val="tx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6">
                    <a:lumMod val="75000"/>
                  </a:schemeClr>
                </a:solidFill>
                <a:latin typeface="Abadi" panose="020B0604020104020204" pitchFamily="34" charset="0"/>
                <a:ea typeface="+mj-ea"/>
                <a:cs typeface="+mj-cs"/>
              </a:defRPr>
            </a:lvl1pPr>
          </a:lstStyle>
          <a:p>
            <a:pPr algn="l">
              <a:spcAft>
                <a:spcPts val="600"/>
              </a:spcAft>
            </a:pPr>
            <a:r>
              <a:rPr lang="nl-NL" sz="4300" dirty="0">
                <a:solidFill>
                  <a:schemeClr val="bg1"/>
                </a:solidFill>
              </a:rPr>
              <a:t>Webinar voor de sector van de gezinszorg</a:t>
            </a:r>
            <a:endParaRPr lang="nl-BE" sz="4300" dirty="0">
              <a:solidFill>
                <a:schemeClr val="bg1"/>
              </a:solidFill>
            </a:endParaRPr>
          </a:p>
        </p:txBody>
      </p:sp>
    </p:spTree>
    <p:extLst>
      <p:ext uri="{BB962C8B-B14F-4D97-AF65-F5344CB8AC3E}">
        <p14:creationId xmlns:p14="http://schemas.microsoft.com/office/powerpoint/2010/main" val="211212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D95-9535-A5F4-9C08-FC839A9E0EEE}"/>
              </a:ext>
            </a:extLst>
          </p:cNvPr>
          <p:cNvSpPr>
            <a:spLocks noGrp="1"/>
          </p:cNvSpPr>
          <p:nvPr>
            <p:ph type="title"/>
          </p:nvPr>
        </p:nvSpPr>
        <p:spPr>
          <a:xfrm>
            <a:off x="2918690" y="365126"/>
            <a:ext cx="8435109" cy="576984"/>
          </a:xfrm>
        </p:spPr>
        <p:txBody>
          <a:bodyPr>
            <a:normAutofit fontScale="90000"/>
          </a:bodyPr>
          <a:lstStyle/>
          <a:p>
            <a:r>
              <a:rPr lang="nl-NL" dirty="0"/>
              <a:t>Onderwijshervorming: algemeen</a:t>
            </a:r>
            <a:endParaRPr lang="nl-BE" dirty="0"/>
          </a:p>
        </p:txBody>
      </p:sp>
      <p:pic>
        <p:nvPicPr>
          <p:cNvPr id="5" name="Tijdelijke aanduiding voor inhoud 4">
            <a:hlinkClick r:id="rId3"/>
            <a:extLst>
              <a:ext uri="{FF2B5EF4-FFF2-40B4-BE49-F238E27FC236}">
                <a16:creationId xmlns:a16="http://schemas.microsoft.com/office/drawing/2014/main" id="{CAAB0E00-B45C-C364-1CBC-C19575346DAD}"/>
              </a:ext>
            </a:extLst>
          </p:cNvPr>
          <p:cNvPicPr>
            <a:picLocks noGrp="1" noChangeAspect="1"/>
          </p:cNvPicPr>
          <p:nvPr>
            <p:ph idx="1"/>
          </p:nvPr>
        </p:nvPicPr>
        <p:blipFill rotWithShape="1">
          <a:blip r:embed="rId4"/>
          <a:srcRect l="50761" t="19107" r="3605" b="35332"/>
          <a:stretch/>
        </p:blipFill>
        <p:spPr bwMode="auto">
          <a:xfrm>
            <a:off x="813563" y="2038350"/>
            <a:ext cx="4731073" cy="2656971"/>
          </a:xfrm>
          <a:prstGeom prst="rect">
            <a:avLst/>
          </a:prstGeom>
          <a:ln>
            <a:noFill/>
          </a:ln>
          <a:extLst>
            <a:ext uri="{53640926-AAD7-44D8-BBD7-CCE9431645EC}">
              <a14:shadowObscured xmlns:a14="http://schemas.microsoft.com/office/drawing/2010/main"/>
            </a:ext>
          </a:extLst>
        </p:spPr>
      </p:pic>
      <p:sp>
        <p:nvSpPr>
          <p:cNvPr id="6" name="Tekstvak 5">
            <a:extLst>
              <a:ext uri="{FF2B5EF4-FFF2-40B4-BE49-F238E27FC236}">
                <a16:creationId xmlns:a16="http://schemas.microsoft.com/office/drawing/2014/main" id="{809CA4B0-B618-FBC5-E8A1-B7E62B96146D}"/>
              </a:ext>
            </a:extLst>
          </p:cNvPr>
          <p:cNvSpPr txBox="1"/>
          <p:nvPr/>
        </p:nvSpPr>
        <p:spPr>
          <a:xfrm>
            <a:off x="2009774" y="4819650"/>
            <a:ext cx="5126469" cy="430887"/>
          </a:xfrm>
          <a:prstGeom prst="rect">
            <a:avLst/>
          </a:prstGeom>
          <a:noFill/>
        </p:spPr>
        <p:txBody>
          <a:bodyPr wrap="square">
            <a:spAutoFit/>
          </a:bodyPr>
          <a:lstStyle/>
          <a:p>
            <a:r>
              <a:rPr lang="nl-NL" sz="2200" dirty="0">
                <a:hlinkClick r:id="rId5"/>
              </a:rPr>
              <a:t>Gehele matrix</a:t>
            </a:r>
            <a:endParaRPr lang="nl-NL" sz="2200" dirty="0"/>
          </a:p>
        </p:txBody>
      </p:sp>
      <p:graphicFrame>
        <p:nvGraphicFramePr>
          <p:cNvPr id="17" name="Tekstvak 6">
            <a:extLst>
              <a:ext uri="{FF2B5EF4-FFF2-40B4-BE49-F238E27FC236}">
                <a16:creationId xmlns:a16="http://schemas.microsoft.com/office/drawing/2014/main" id="{9DFE45C7-2356-97B8-A5B1-B4002440A78E}"/>
              </a:ext>
            </a:extLst>
          </p:cNvPr>
          <p:cNvGraphicFramePr/>
          <p:nvPr>
            <p:extLst>
              <p:ext uri="{D42A27DB-BD31-4B8C-83A1-F6EECF244321}">
                <p14:modId xmlns:p14="http://schemas.microsoft.com/office/powerpoint/2010/main" val="469679252"/>
              </p:ext>
            </p:extLst>
          </p:nvPr>
        </p:nvGraphicFramePr>
        <p:xfrm>
          <a:off x="5852160" y="1302327"/>
          <a:ext cx="5333076" cy="43550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Afbeelding 8" descr="Afbeelding met tekst&#10;&#10;Automatisch gegenereerde beschrijving">
            <a:extLst>
              <a:ext uri="{FF2B5EF4-FFF2-40B4-BE49-F238E27FC236}">
                <a16:creationId xmlns:a16="http://schemas.microsoft.com/office/drawing/2014/main" id="{3A4002F3-64D8-F5BD-CB39-0095B89A9C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651" y="329768"/>
            <a:ext cx="2076450" cy="647700"/>
          </a:xfrm>
          <a:prstGeom prst="rect">
            <a:avLst/>
          </a:prstGeom>
        </p:spPr>
      </p:pic>
    </p:spTree>
    <p:extLst>
      <p:ext uri="{BB962C8B-B14F-4D97-AF65-F5344CB8AC3E}">
        <p14:creationId xmlns:p14="http://schemas.microsoft.com/office/powerpoint/2010/main" val="414358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14254" y="252637"/>
            <a:ext cx="8478981" cy="900256"/>
          </a:xfrm>
        </p:spPr>
        <p:txBody>
          <a:bodyPr>
            <a:noAutofit/>
          </a:bodyPr>
          <a:lstStyle/>
          <a:p>
            <a:r>
              <a:rPr lang="nl-BE" sz="4000" dirty="0"/>
              <a:t>Arbeidsmarktfinaliteit (BSO/DBSO)</a:t>
            </a:r>
          </a:p>
        </p:txBody>
      </p:sp>
      <p:graphicFrame>
        <p:nvGraphicFramePr>
          <p:cNvPr id="4" name="Tijdelijke aanduiding voor inhoud 3"/>
          <p:cNvGraphicFramePr>
            <a:graphicFrameLocks noGrp="1"/>
          </p:cNvGraphicFramePr>
          <p:nvPr>
            <p:ph sz="half" idx="1"/>
            <p:extLst>
              <p:ext uri="{D42A27DB-BD31-4B8C-83A1-F6EECF244321}">
                <p14:modId xmlns:p14="http://schemas.microsoft.com/office/powerpoint/2010/main" val="2892480518"/>
              </p:ext>
            </p:extLst>
          </p:nvPr>
        </p:nvGraphicFramePr>
        <p:xfrm>
          <a:off x="225910" y="1357746"/>
          <a:ext cx="5657654" cy="5163689"/>
        </p:xfrm>
        <a:graphic>
          <a:graphicData uri="http://schemas.openxmlformats.org/drawingml/2006/table">
            <a:tbl>
              <a:tblPr firstRow="1" firstCol="1" bandRow="1">
                <a:tableStyleId>{5C22544A-7EE6-4342-B048-85BDC9FD1C3A}</a:tableStyleId>
              </a:tblPr>
              <a:tblGrid>
                <a:gridCol w="2764178">
                  <a:extLst>
                    <a:ext uri="{9D8B030D-6E8A-4147-A177-3AD203B41FA5}">
                      <a16:colId xmlns:a16="http://schemas.microsoft.com/office/drawing/2014/main" val="1735746594"/>
                    </a:ext>
                  </a:extLst>
                </a:gridCol>
                <a:gridCol w="2893476">
                  <a:extLst>
                    <a:ext uri="{9D8B030D-6E8A-4147-A177-3AD203B41FA5}">
                      <a16:colId xmlns:a16="http://schemas.microsoft.com/office/drawing/2014/main" val="3177243951"/>
                    </a:ext>
                  </a:extLst>
                </a:gridCol>
              </a:tblGrid>
              <a:tr h="242454">
                <a:tc>
                  <a:txBody>
                    <a:bodyPr/>
                    <a:lstStyle/>
                    <a:p>
                      <a:pPr>
                        <a:lnSpc>
                          <a:spcPct val="107000"/>
                        </a:lnSpc>
                        <a:spcAft>
                          <a:spcPts val="0"/>
                        </a:spcAft>
                      </a:pPr>
                      <a:r>
                        <a:rPr lang="nl-BE" sz="1600" dirty="0">
                          <a:effectLst/>
                        </a:rPr>
                        <a:t>BSO (oud)</a:t>
                      </a:r>
                      <a:endParaRPr lang="nl-B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75000"/>
                      </a:schemeClr>
                    </a:solidFill>
                  </a:tcPr>
                </a:tc>
                <a:tc>
                  <a:txBody>
                    <a:bodyPr/>
                    <a:lstStyle/>
                    <a:p>
                      <a:pPr>
                        <a:lnSpc>
                          <a:spcPct val="107000"/>
                        </a:lnSpc>
                        <a:spcAft>
                          <a:spcPts val="0"/>
                        </a:spcAft>
                      </a:pPr>
                      <a:r>
                        <a:rPr lang="nl-NL" sz="1600" dirty="0">
                          <a:effectLst/>
                          <a:latin typeface="Calibri" panose="020F0502020204030204" pitchFamily="34" charset="0"/>
                          <a:ea typeface="Calibri" panose="020F0502020204030204" pitchFamily="34" charset="0"/>
                          <a:cs typeface="Arial" panose="020B0604020202020204" pitchFamily="34" charset="0"/>
                        </a:rPr>
                        <a:t>Arbeidsmarktfinaliteit (nieuw)</a:t>
                      </a:r>
                      <a:endParaRPr lang="nl-B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3217476802"/>
                  </a:ext>
                </a:extLst>
              </a:tr>
              <a:tr h="194068">
                <a:tc>
                  <a:txBody>
                    <a:bodyPr/>
                    <a:lstStyle/>
                    <a:p>
                      <a:pPr>
                        <a:lnSpc>
                          <a:spcPct val="107000"/>
                        </a:lnSpc>
                        <a:spcAft>
                          <a:spcPts val="0"/>
                        </a:spcAft>
                      </a:pPr>
                      <a:r>
                        <a:rPr lang="nl-BE" sz="1200" dirty="0">
                          <a:solidFill>
                            <a:schemeClr val="tx1"/>
                          </a:solidFill>
                          <a:effectLst/>
                        </a:rPr>
                        <a:t>2</a:t>
                      </a:r>
                      <a:r>
                        <a:rPr lang="nl-BE" sz="1200" baseline="30000" dirty="0">
                          <a:solidFill>
                            <a:schemeClr val="tx1"/>
                          </a:solidFill>
                          <a:effectLst/>
                        </a:rPr>
                        <a:t>de</a:t>
                      </a:r>
                      <a:r>
                        <a:rPr lang="nl-BE" sz="1200" dirty="0">
                          <a:solidFill>
                            <a:schemeClr val="tx1"/>
                          </a:solidFill>
                          <a:effectLst/>
                        </a:rPr>
                        <a:t> graad</a:t>
                      </a:r>
                      <a:endParaRPr lang="nl-B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nl-NL" sz="1200" b="1" dirty="0">
                          <a:effectLst/>
                          <a:latin typeface="Calibri" panose="020F0502020204030204" pitchFamily="34" charset="0"/>
                          <a:ea typeface="Calibri" panose="020F0502020204030204" pitchFamily="34" charset="0"/>
                          <a:cs typeface="Arial" panose="020B0604020202020204" pitchFamily="34" charset="0"/>
                        </a:rPr>
                        <a:t>2</a:t>
                      </a:r>
                      <a:r>
                        <a:rPr lang="nl-NL" sz="1200" b="1" baseline="30000" dirty="0">
                          <a:effectLst/>
                          <a:latin typeface="Calibri" panose="020F0502020204030204" pitchFamily="34" charset="0"/>
                          <a:ea typeface="Calibri" panose="020F0502020204030204" pitchFamily="34" charset="0"/>
                          <a:cs typeface="Arial" panose="020B0604020202020204" pitchFamily="34" charset="0"/>
                        </a:rPr>
                        <a:t>de</a:t>
                      </a:r>
                      <a:r>
                        <a:rPr lang="nl-NL" sz="1200" b="1" dirty="0">
                          <a:effectLst/>
                          <a:latin typeface="Calibri" panose="020F0502020204030204" pitchFamily="34" charset="0"/>
                          <a:ea typeface="Calibri" panose="020F0502020204030204" pitchFamily="34" charset="0"/>
                          <a:cs typeface="Arial" panose="020B0604020202020204" pitchFamily="34" charset="0"/>
                        </a:rPr>
                        <a:t> graad</a:t>
                      </a:r>
                      <a:endParaRPr lang="nl-BE"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024917273"/>
                  </a:ext>
                </a:extLst>
              </a:tr>
              <a:tr h="282135">
                <a:tc>
                  <a:txBody>
                    <a:bodyPr/>
                    <a:lstStyle/>
                    <a:p>
                      <a:pPr>
                        <a:lnSpc>
                          <a:spcPct val="107000"/>
                        </a:lnSpc>
                        <a:spcAft>
                          <a:spcPts val="0"/>
                        </a:spcAft>
                      </a:pPr>
                      <a:r>
                        <a:rPr lang="nl-BE" sz="1200" b="0" u="none" strike="noStrike" spc="-40" dirty="0">
                          <a:solidFill>
                            <a:schemeClr val="tx1"/>
                          </a:solidFill>
                          <a:effectLst/>
                          <a:hlinkClick r:id="rId2" tooltip="Detail van de opleiding">
                            <a:extLst>
                              <a:ext uri="{A12FA001-AC4F-418D-AE19-62706E023703}">
                                <ahyp:hlinkClr xmlns:ahyp="http://schemas.microsoft.com/office/drawing/2018/hyperlinkcolor" val="tx"/>
                              </a:ext>
                            </a:extLst>
                          </a:hlinkClick>
                        </a:rPr>
                        <a:t>Verzorging-voeding</a:t>
                      </a:r>
                      <a:endParaRPr lang="nl-BE" sz="16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nl-NL" sz="1200" b="0"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Zorg en welzijn</a:t>
                      </a:r>
                      <a:endParaRPr lang="nl-BE" sz="1200" b="0" u="sng"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879133815"/>
                  </a:ext>
                </a:extLst>
              </a:tr>
              <a:tr h="194068">
                <a:tc>
                  <a:txBody>
                    <a:bodyPr/>
                    <a:lstStyle/>
                    <a:p>
                      <a:pPr>
                        <a:lnSpc>
                          <a:spcPct val="107000"/>
                        </a:lnSpc>
                        <a:spcAft>
                          <a:spcPts val="0"/>
                        </a:spcAft>
                      </a:pPr>
                      <a:r>
                        <a:rPr lang="nl-BE" sz="1200" dirty="0">
                          <a:solidFill>
                            <a:schemeClr val="tx1"/>
                          </a:solidFill>
                          <a:effectLst/>
                        </a:rPr>
                        <a:t>3</a:t>
                      </a:r>
                      <a:r>
                        <a:rPr lang="nl-BE" sz="1200" baseline="30000" dirty="0">
                          <a:solidFill>
                            <a:schemeClr val="tx1"/>
                          </a:solidFill>
                          <a:effectLst/>
                        </a:rPr>
                        <a:t>e</a:t>
                      </a:r>
                      <a:r>
                        <a:rPr lang="nl-BE" sz="1200" dirty="0">
                          <a:solidFill>
                            <a:schemeClr val="tx1"/>
                          </a:solidFill>
                          <a:effectLst/>
                        </a:rPr>
                        <a:t> graad</a:t>
                      </a:r>
                      <a:endParaRPr lang="nl-B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nl-NL"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3</a:t>
                      </a:r>
                      <a:r>
                        <a:rPr lang="nl-NL" sz="1200" b="1" baseline="30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a:t>
                      </a:r>
                      <a:r>
                        <a:rPr lang="nl-NL"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graad</a:t>
                      </a:r>
                      <a:endParaRPr lang="nl-BE"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167399947"/>
                  </a:ext>
                </a:extLst>
              </a:tr>
              <a:tr h="1558860">
                <a:tc>
                  <a:txBody>
                    <a:bodyPr/>
                    <a:lstStyle/>
                    <a:p>
                      <a:pPr>
                        <a:lnSpc>
                          <a:spcPct val="107000"/>
                        </a:lnSpc>
                        <a:spcAft>
                          <a:spcPts val="0"/>
                        </a:spcAft>
                      </a:pPr>
                      <a:r>
                        <a:rPr lang="nl-BE" sz="1200" b="0" u="none" strike="noStrike" spc="-40" dirty="0">
                          <a:solidFill>
                            <a:schemeClr val="tx1"/>
                          </a:solidFill>
                          <a:effectLst/>
                          <a:hlinkClick r:id="rId3" tooltip="Detail van de opleiding">
                            <a:extLst>
                              <a:ext uri="{A12FA001-AC4F-418D-AE19-62706E023703}">
                                <ahyp:hlinkClr xmlns:ahyp="http://schemas.microsoft.com/office/drawing/2018/hyperlinkcolor" val="tx"/>
                              </a:ext>
                            </a:extLst>
                          </a:hlinkClick>
                        </a:rPr>
                        <a:t>Organisatiehulp</a:t>
                      </a:r>
                      <a:r>
                        <a:rPr lang="nl-BE" sz="1200" b="0" spc="-40" dirty="0">
                          <a:solidFill>
                            <a:schemeClr val="tx1"/>
                          </a:solidFill>
                          <a:effectLst/>
                        </a:rPr>
                        <a:t> </a:t>
                      </a:r>
                    </a:p>
                    <a:p>
                      <a:pPr>
                        <a:lnSpc>
                          <a:spcPct val="107000"/>
                        </a:lnSpc>
                        <a:spcAft>
                          <a:spcPts val="0"/>
                        </a:spcAft>
                      </a:pPr>
                      <a:endParaRPr lang="nl-BE" sz="1200" b="0" spc="-40" dirty="0">
                        <a:solidFill>
                          <a:schemeClr val="tx1"/>
                        </a:solidFill>
                        <a:effectLst/>
                      </a:endParaRPr>
                    </a:p>
                    <a:p>
                      <a:pPr>
                        <a:lnSpc>
                          <a:spcPct val="107000"/>
                        </a:lnSpc>
                        <a:spcAft>
                          <a:spcPts val="0"/>
                        </a:spcAft>
                      </a:pPr>
                      <a:endParaRPr lang="nl-BE" sz="1200" b="0" spc="-40" dirty="0">
                        <a:solidFill>
                          <a:schemeClr val="tx1"/>
                        </a:solidFill>
                        <a:effectLst/>
                      </a:endParaRPr>
                    </a:p>
                    <a:p>
                      <a:pPr>
                        <a:lnSpc>
                          <a:spcPct val="107000"/>
                        </a:lnSpc>
                        <a:spcAft>
                          <a:spcPts val="0"/>
                        </a:spcAft>
                      </a:pPr>
                      <a:endParaRPr lang="nl-BE" sz="1200" b="0" u="none" strike="noStrike" spc="-40" dirty="0">
                        <a:solidFill>
                          <a:schemeClr val="tx1"/>
                        </a:solidFill>
                        <a:effectLst/>
                        <a:highlight>
                          <a:srgbClr val="FFFF00"/>
                        </a:highlight>
                        <a:hlinkClick r:id="rId4" tooltip="Detail van de opleiding">
                          <a:extLst>
                            <a:ext uri="{A12FA001-AC4F-418D-AE19-62706E023703}">
                              <ahyp:hlinkClr xmlns:ahyp="http://schemas.microsoft.com/office/drawing/2018/hyperlinkcolor" val="tx"/>
                            </a:ext>
                          </a:extLst>
                        </a:hlinkClick>
                      </a:endParaRPr>
                    </a:p>
                    <a:p>
                      <a:pPr>
                        <a:lnSpc>
                          <a:spcPct val="107000"/>
                        </a:lnSpc>
                        <a:spcAft>
                          <a:spcPts val="0"/>
                        </a:spcAft>
                      </a:pPr>
                      <a:r>
                        <a:rPr lang="nl-BE" sz="1200" b="0" u="none" strike="noStrike" spc="-40" dirty="0">
                          <a:solidFill>
                            <a:schemeClr val="tx1"/>
                          </a:solidFill>
                          <a:effectLst/>
                          <a:highlight>
                            <a:srgbClr val="FFFF00"/>
                          </a:highlight>
                          <a:hlinkClick r:id="rId4" tooltip="Detail van de opleiding">
                            <a:extLst>
                              <a:ext uri="{A12FA001-AC4F-418D-AE19-62706E023703}">
                                <ahyp:hlinkClr xmlns:ahyp="http://schemas.microsoft.com/office/drawing/2018/hyperlinkcolor" val="tx"/>
                              </a:ext>
                            </a:extLst>
                          </a:hlinkClick>
                        </a:rPr>
                        <a:t>Verzorging</a:t>
                      </a:r>
                      <a:r>
                        <a:rPr lang="nl-BE" sz="1200" b="0" u="none" strike="noStrike" spc="-40" dirty="0">
                          <a:solidFill>
                            <a:schemeClr val="tx1"/>
                          </a:solidFill>
                          <a:effectLst/>
                          <a:highlight>
                            <a:srgbClr val="FFFF00"/>
                          </a:highlight>
                        </a:rPr>
                        <a:t> (verzorgende)</a:t>
                      </a:r>
                      <a:endParaRPr lang="nl-BE" sz="1600" b="0" dirty="0">
                        <a:solidFill>
                          <a:schemeClr val="tx1"/>
                        </a:solidFill>
                        <a:effectLst/>
                        <a:highlight>
                          <a:srgbClr val="FFFF00"/>
                        </a:highlight>
                      </a:endParaRPr>
                    </a:p>
                    <a:p>
                      <a:pPr>
                        <a:lnSpc>
                          <a:spcPct val="107000"/>
                        </a:lnSpc>
                        <a:spcAft>
                          <a:spcPts val="0"/>
                        </a:spcAft>
                      </a:pPr>
                      <a:r>
                        <a:rPr lang="nl-BE" sz="1200" dirty="0">
                          <a:solidFill>
                            <a:schemeClr val="tx1"/>
                          </a:solidFill>
                          <a:effectLst/>
                        </a:rPr>
                        <a:t> </a:t>
                      </a:r>
                      <a:endParaRPr lang="nl-B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nl-BE" sz="1200" b="0" u="sng" dirty="0">
                          <a:solidFill>
                            <a:schemeClr val="tx1"/>
                          </a:solidFill>
                          <a:effectLst/>
                        </a:rPr>
                        <a:t>Assistentie in wonen-zorg en welzijn </a:t>
                      </a:r>
                    </a:p>
                    <a:p>
                      <a:pPr>
                        <a:lnSpc>
                          <a:spcPct val="107000"/>
                        </a:lnSpc>
                        <a:spcAft>
                          <a:spcPts val="0"/>
                        </a:spcAft>
                      </a:pPr>
                      <a:r>
                        <a:rPr lang="nl-BE" sz="1100" b="0" i="1" dirty="0">
                          <a:solidFill>
                            <a:schemeClr val="tx1"/>
                          </a:solidFill>
                          <a:effectLst/>
                        </a:rPr>
                        <a:t>(BK logistiek assistent in de zorg, </a:t>
                      </a:r>
                      <a:r>
                        <a:rPr lang="nl-BE" sz="1100" b="0" i="1" dirty="0">
                          <a:solidFill>
                            <a:schemeClr val="tx1"/>
                          </a:solidFill>
                          <a:effectLst/>
                          <a:highlight>
                            <a:srgbClr val="00FF00"/>
                          </a:highlight>
                        </a:rPr>
                        <a:t>BK huishoudhulp, </a:t>
                      </a:r>
                      <a:r>
                        <a:rPr lang="nl-BE" sz="1100" b="0" i="1" dirty="0">
                          <a:solidFill>
                            <a:schemeClr val="tx1"/>
                          </a:solidFill>
                          <a:effectLst/>
                        </a:rPr>
                        <a:t>BK kamerdienst)</a:t>
                      </a:r>
                    </a:p>
                    <a:p>
                      <a:pPr>
                        <a:lnSpc>
                          <a:spcPct val="107000"/>
                        </a:lnSpc>
                        <a:spcAft>
                          <a:spcPts val="0"/>
                        </a:spcAft>
                      </a:pPr>
                      <a:endParaRPr lang="nl-BE" sz="1100" b="0" i="1" dirty="0">
                        <a:solidFill>
                          <a:schemeClr val="tx1"/>
                        </a:solidFill>
                        <a:effectLst/>
                      </a:endParaRPr>
                    </a:p>
                    <a:p>
                      <a:pPr>
                        <a:lnSpc>
                          <a:spcPct val="107000"/>
                        </a:lnSpc>
                        <a:spcAft>
                          <a:spcPts val="0"/>
                        </a:spcAft>
                      </a:pPr>
                      <a:r>
                        <a:rPr lang="nl-BE" sz="1200" b="0" u="sng" dirty="0">
                          <a:effectLst/>
                        </a:rPr>
                        <a:t>Basiszorg en ondersteuning</a:t>
                      </a:r>
                    </a:p>
                    <a:p>
                      <a:pPr marL="0" marR="0" lvl="0" indent="0" algn="l" defTabSz="914400" rtl="0" eaLnBrk="1" fontAlgn="auto" latinLnBrk="0" hangingPunct="1">
                        <a:lnSpc>
                          <a:spcPct val="107000"/>
                        </a:lnSpc>
                        <a:spcBef>
                          <a:spcPts val="0"/>
                        </a:spcBef>
                        <a:spcAft>
                          <a:spcPts val="0"/>
                        </a:spcAft>
                        <a:buClrTx/>
                        <a:buSzTx/>
                        <a:buFontTx/>
                        <a:buNone/>
                        <a:tabLst/>
                        <a:defRPr/>
                      </a:pPr>
                      <a:r>
                        <a:rPr lang="nl-BE" sz="1100" b="0" i="1" dirty="0">
                          <a:solidFill>
                            <a:schemeClr val="tx1"/>
                          </a:solidFill>
                          <a:effectLst/>
                        </a:rPr>
                        <a:t>(BK logistiek assistent in de zorg</a:t>
                      </a:r>
                      <a:r>
                        <a:rPr lang="nl-BE" sz="1100" b="0" i="1" dirty="0">
                          <a:solidFill>
                            <a:schemeClr val="tx1"/>
                          </a:solidFill>
                          <a:effectLst/>
                          <a:highlight>
                            <a:srgbClr val="00FF00"/>
                          </a:highlight>
                        </a:rPr>
                        <a:t>, BK huishoudhulp, </a:t>
                      </a:r>
                      <a:r>
                        <a:rPr lang="nl-BE" sz="1100" b="0" i="1" dirty="0">
                          <a:solidFill>
                            <a:schemeClr val="tx1"/>
                          </a:solidFill>
                          <a:effectLst/>
                          <a:highlight>
                            <a:srgbClr val="FFFF00"/>
                          </a:highlight>
                        </a:rPr>
                        <a:t>voorbereiding Se-N-Se Verzorgende/zorgkundige en Se-N-Se Kinderbegeleider</a:t>
                      </a:r>
                      <a:r>
                        <a:rPr lang="nl-BE" sz="1100" b="0" i="1" dirty="0">
                          <a:solidFill>
                            <a:schemeClr val="tx1"/>
                          </a:solidFill>
                          <a:effectLst/>
                        </a:rPr>
                        <a:t>)</a:t>
                      </a:r>
                      <a:endParaRPr lang="nl-B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31317107"/>
                  </a:ext>
                </a:extLst>
              </a:tr>
              <a:tr h="240541">
                <a:tc>
                  <a:txBody>
                    <a:bodyPr/>
                    <a:lstStyle/>
                    <a:p>
                      <a:pPr>
                        <a:lnSpc>
                          <a:spcPct val="107000"/>
                        </a:lnSpc>
                        <a:spcAft>
                          <a:spcPts val="0"/>
                        </a:spcAft>
                      </a:pPr>
                      <a:r>
                        <a:rPr lang="nl-BE" sz="1200" dirty="0">
                          <a:solidFill>
                            <a:schemeClr val="tx1"/>
                          </a:solidFill>
                          <a:effectLst/>
                        </a:rPr>
                        <a:t>7</a:t>
                      </a:r>
                      <a:r>
                        <a:rPr lang="nl-BE" sz="1200" baseline="30000" dirty="0">
                          <a:solidFill>
                            <a:schemeClr val="tx1"/>
                          </a:solidFill>
                          <a:effectLst/>
                        </a:rPr>
                        <a:t>e</a:t>
                      </a:r>
                      <a:r>
                        <a:rPr lang="nl-BE" sz="1200" dirty="0">
                          <a:solidFill>
                            <a:schemeClr val="tx1"/>
                          </a:solidFill>
                          <a:effectLst/>
                        </a:rPr>
                        <a:t> specialisatie BSO</a:t>
                      </a:r>
                      <a:endParaRPr lang="nl-B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nl-NL" sz="1200" b="1" dirty="0">
                          <a:solidFill>
                            <a:schemeClr val="tx1"/>
                          </a:solidFill>
                          <a:effectLst/>
                          <a:highlight>
                            <a:srgbClr val="FF0000"/>
                          </a:highlight>
                          <a:latin typeface="Calibri" panose="020F0502020204030204" pitchFamily="34" charset="0"/>
                          <a:ea typeface="Calibri" panose="020F0502020204030204" pitchFamily="34" charset="0"/>
                          <a:cs typeface="Arial" panose="020B0604020202020204" pitchFamily="34" charset="0"/>
                        </a:rPr>
                        <a:t>DIPLOMA S.O. OK 3</a:t>
                      </a:r>
                      <a:endParaRPr lang="nl-BE" sz="1200" b="1" dirty="0">
                        <a:solidFill>
                          <a:schemeClr val="tx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412851555"/>
                  </a:ext>
                </a:extLst>
              </a:tr>
              <a:tr h="922369">
                <a:tc>
                  <a:txBody>
                    <a:bodyPr/>
                    <a:lstStyle/>
                    <a:p>
                      <a:pPr>
                        <a:lnSpc>
                          <a:spcPct val="107000"/>
                        </a:lnSpc>
                        <a:spcAft>
                          <a:spcPts val="0"/>
                        </a:spcAft>
                      </a:pPr>
                      <a:r>
                        <a:rPr lang="nl-BE" sz="1200" b="0" u="none" strike="noStrike" spc="-40" dirty="0">
                          <a:solidFill>
                            <a:schemeClr val="tx1"/>
                          </a:solidFill>
                          <a:effectLst/>
                          <a:hlinkClick r:id="rId5" tooltip="Detail van de opleiding">
                            <a:extLst>
                              <a:ext uri="{A12FA001-AC4F-418D-AE19-62706E023703}">
                                <ahyp:hlinkClr xmlns:ahyp="http://schemas.microsoft.com/office/drawing/2018/hyperlinkcolor" val="tx"/>
                              </a:ext>
                            </a:extLst>
                          </a:hlinkClick>
                        </a:rPr>
                        <a:t>Kinderbegeleider duaal</a:t>
                      </a:r>
                      <a:endParaRPr lang="nl-BE" sz="1600" b="0" dirty="0">
                        <a:solidFill>
                          <a:schemeClr val="tx1"/>
                        </a:solidFill>
                        <a:effectLst/>
                      </a:endParaRPr>
                    </a:p>
                    <a:p>
                      <a:pPr fontAlgn="base">
                        <a:lnSpc>
                          <a:spcPct val="107000"/>
                        </a:lnSpc>
                        <a:spcAft>
                          <a:spcPts val="0"/>
                        </a:spcAft>
                      </a:pPr>
                      <a:r>
                        <a:rPr lang="nl-BE" sz="1200" b="0" u="none" strike="noStrike" spc="-40" dirty="0">
                          <a:solidFill>
                            <a:schemeClr val="tx1"/>
                          </a:solidFill>
                          <a:effectLst/>
                          <a:hlinkClick r:id="rId6" tooltip="Detail van de opleiding">
                            <a:extLst>
                              <a:ext uri="{A12FA001-AC4F-418D-AE19-62706E023703}">
                                <ahyp:hlinkClr xmlns:ahyp="http://schemas.microsoft.com/office/drawing/2018/hyperlinkcolor" val="tx"/>
                              </a:ext>
                            </a:extLst>
                          </a:hlinkClick>
                        </a:rPr>
                        <a:t>Kinderzorg</a:t>
                      </a:r>
                      <a:r>
                        <a:rPr lang="nl-BE" sz="1200" b="0" spc="-40" dirty="0">
                          <a:solidFill>
                            <a:schemeClr val="tx1"/>
                          </a:solidFill>
                          <a:effectLst/>
                        </a:rPr>
                        <a:t> </a:t>
                      </a:r>
                      <a:endParaRPr lang="nl-BE" sz="1600" b="0" dirty="0">
                        <a:solidFill>
                          <a:schemeClr val="tx1"/>
                        </a:solidFill>
                        <a:effectLst/>
                      </a:endParaRPr>
                    </a:p>
                    <a:p>
                      <a:pPr fontAlgn="base">
                        <a:lnSpc>
                          <a:spcPct val="107000"/>
                        </a:lnSpc>
                        <a:spcAft>
                          <a:spcPts val="0"/>
                        </a:spcAft>
                      </a:pPr>
                      <a:r>
                        <a:rPr lang="nl-BE" sz="1200" b="0" u="none" strike="noStrike" spc="-40" dirty="0">
                          <a:solidFill>
                            <a:schemeClr val="tx1"/>
                          </a:solidFill>
                          <a:effectLst/>
                          <a:highlight>
                            <a:srgbClr val="FFFF00"/>
                          </a:highlight>
                          <a:hlinkClick r:id="rId7" tooltip="Detail van de opleiding">
                            <a:extLst>
                              <a:ext uri="{A12FA001-AC4F-418D-AE19-62706E023703}">
                                <ahyp:hlinkClr xmlns:ahyp="http://schemas.microsoft.com/office/drawing/2018/hyperlinkcolor" val="tx"/>
                              </a:ext>
                            </a:extLst>
                          </a:hlinkClick>
                        </a:rPr>
                        <a:t>Organisatie-assistentie</a:t>
                      </a:r>
                      <a:r>
                        <a:rPr lang="nl-BE" sz="1200" b="0" u="none" strike="noStrike" spc="-40" dirty="0">
                          <a:solidFill>
                            <a:schemeClr val="tx1"/>
                          </a:solidFill>
                          <a:effectLst/>
                          <a:highlight>
                            <a:srgbClr val="FFFF00"/>
                          </a:highlight>
                        </a:rPr>
                        <a:t> (verzorgende)</a:t>
                      </a:r>
                      <a:endParaRPr lang="nl-BE" sz="3200" b="0" dirty="0">
                        <a:solidFill>
                          <a:schemeClr val="tx1"/>
                        </a:solidFill>
                        <a:effectLst/>
                        <a:highlight>
                          <a:srgbClr val="FFFF00"/>
                        </a:highlight>
                      </a:endParaRPr>
                    </a:p>
                    <a:p>
                      <a:pPr fontAlgn="base">
                        <a:lnSpc>
                          <a:spcPct val="107000"/>
                        </a:lnSpc>
                        <a:spcAft>
                          <a:spcPts val="0"/>
                        </a:spcAft>
                      </a:pPr>
                      <a:r>
                        <a:rPr lang="nl-BE" sz="1200" b="0" u="none" strike="noStrike" spc="-40" dirty="0">
                          <a:solidFill>
                            <a:schemeClr val="tx1"/>
                          </a:solidFill>
                          <a:effectLst/>
                          <a:highlight>
                            <a:srgbClr val="FFFF00"/>
                          </a:highlight>
                          <a:hlinkClick r:id="rId8" tooltip="Detail van de opleiding">
                            <a:extLst>
                              <a:ext uri="{A12FA001-AC4F-418D-AE19-62706E023703}">
                                <ahyp:hlinkClr xmlns:ahyp="http://schemas.microsoft.com/office/drawing/2018/hyperlinkcolor" val="tx"/>
                              </a:ext>
                            </a:extLst>
                          </a:hlinkClick>
                        </a:rPr>
                        <a:t>Thuis- en bejaardenzorg / zorgkundige</a:t>
                      </a:r>
                      <a:r>
                        <a:rPr lang="nl-BE" sz="1200" b="0" spc="-40" dirty="0">
                          <a:solidFill>
                            <a:schemeClr val="tx1"/>
                          </a:solidFill>
                          <a:effectLst/>
                          <a:highlight>
                            <a:srgbClr val="FFFF00"/>
                          </a:highlight>
                        </a:rPr>
                        <a:t> </a:t>
                      </a:r>
                      <a:endParaRPr lang="nl-BE" sz="1600" b="0" dirty="0">
                        <a:solidFill>
                          <a:schemeClr val="tx1"/>
                        </a:solidFill>
                        <a:effectLst/>
                        <a:highlight>
                          <a:srgbClr val="FFFF00"/>
                        </a:highlight>
                      </a:endParaRPr>
                    </a:p>
                    <a:p>
                      <a:pPr>
                        <a:lnSpc>
                          <a:spcPct val="107000"/>
                        </a:lnSpc>
                        <a:spcAft>
                          <a:spcPts val="0"/>
                        </a:spcAft>
                      </a:pPr>
                      <a:r>
                        <a:rPr lang="nl-BE" sz="1200" b="0" u="none" strike="noStrike" spc="-40" dirty="0">
                          <a:solidFill>
                            <a:schemeClr val="tx1"/>
                          </a:solidFill>
                          <a:effectLst/>
                          <a:highlight>
                            <a:srgbClr val="FFFF00"/>
                          </a:highlight>
                          <a:hlinkClick r:id="rId9" tooltip="Detail van de opleiding">
                            <a:extLst>
                              <a:ext uri="{A12FA001-AC4F-418D-AE19-62706E023703}">
                                <ahyp:hlinkClr xmlns:ahyp="http://schemas.microsoft.com/office/drawing/2018/hyperlinkcolor" val="tx"/>
                              </a:ext>
                            </a:extLst>
                          </a:hlinkClick>
                        </a:rPr>
                        <a:t>Zorgkundige duaal</a:t>
                      </a:r>
                      <a:endParaRPr lang="nl-BE" sz="1600" b="0" dirty="0">
                        <a:solidFill>
                          <a:schemeClr val="tx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0"/>
                        </a:spcAft>
                      </a:pPr>
                      <a:endParaRPr lang="nl-BE"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440647449"/>
                  </a:ext>
                </a:extLst>
              </a:tr>
              <a:tr h="424589">
                <a:tc>
                  <a:txBody>
                    <a:bodyPr/>
                    <a:lstStyle/>
                    <a:p>
                      <a:pPr>
                        <a:lnSpc>
                          <a:spcPct val="107000"/>
                        </a:lnSpc>
                        <a:spcAft>
                          <a:spcPts val="0"/>
                        </a:spcAft>
                      </a:pPr>
                      <a:r>
                        <a:rPr lang="nl-BE" sz="1200" dirty="0">
                          <a:solidFill>
                            <a:schemeClr val="tx1"/>
                          </a:solidFill>
                          <a:effectLst/>
                        </a:rPr>
                        <a:t> </a:t>
                      </a:r>
                      <a:r>
                        <a:rPr lang="nl-BE" sz="1200" dirty="0">
                          <a:solidFill>
                            <a:schemeClr val="tx1"/>
                          </a:solidFill>
                          <a:effectLst/>
                          <a:highlight>
                            <a:srgbClr val="FF0000"/>
                          </a:highlight>
                        </a:rPr>
                        <a:t>DIPLOMA S.O </a:t>
                      </a:r>
                    </a:p>
                    <a:p>
                      <a:pPr>
                        <a:lnSpc>
                          <a:spcPct val="107000"/>
                        </a:lnSpc>
                        <a:spcAft>
                          <a:spcPts val="0"/>
                        </a:spcAft>
                      </a:pPr>
                      <a:r>
                        <a:rPr lang="nl-BE"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Graduaat of bachelor</a:t>
                      </a:r>
                      <a:endParaRPr lang="nl-B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nl-NL"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Beroepsgerichte Se-N-Se of Graduaat</a:t>
                      </a:r>
                      <a:endParaRPr lang="nl-BE"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889280294"/>
                  </a:ext>
                </a:extLst>
              </a:tr>
              <a:tr h="945768">
                <a:tc>
                  <a:txBody>
                    <a:bodyPr/>
                    <a:lstStyle/>
                    <a:p>
                      <a:pPr>
                        <a:lnSpc>
                          <a:spcPct val="107000"/>
                        </a:lnSpc>
                        <a:spcAft>
                          <a:spcPts val="0"/>
                        </a:spcAft>
                      </a:pPr>
                      <a:r>
                        <a:rPr lang="nl-BE" sz="1200" b="0" dirty="0">
                          <a:solidFill>
                            <a:schemeClr val="tx1"/>
                          </a:solidFill>
                          <a:effectLst/>
                          <a:latin typeface="+mn-lt"/>
                          <a:ea typeface="Calibri" panose="020F0502020204030204" pitchFamily="34" charset="0"/>
                          <a:cs typeface="Arial" panose="020B0604020202020204" pitchFamily="34" charset="0"/>
                        </a:rPr>
                        <a:t>Graduaat Verpleegkunde (HBO5) </a:t>
                      </a:r>
                    </a:p>
                    <a:p>
                      <a:pPr>
                        <a:lnSpc>
                          <a:spcPct val="107000"/>
                        </a:lnSpc>
                        <a:spcAft>
                          <a:spcPts val="0"/>
                        </a:spcAft>
                      </a:pPr>
                      <a:r>
                        <a:rPr lang="nl-BE" sz="1200" b="0" dirty="0">
                          <a:solidFill>
                            <a:schemeClr val="tx1"/>
                          </a:solidFill>
                          <a:effectLst/>
                          <a:latin typeface="+mn-lt"/>
                          <a:ea typeface="Calibri" panose="020F0502020204030204" pitchFamily="34" charset="0"/>
                          <a:cs typeface="Arial" panose="020B0604020202020204" pitchFamily="34" charset="0"/>
                        </a:rPr>
                        <a:t>….</a:t>
                      </a:r>
                    </a:p>
                    <a:p>
                      <a:pPr>
                        <a:lnSpc>
                          <a:spcPct val="107000"/>
                        </a:lnSpc>
                        <a:spcAft>
                          <a:spcPts val="0"/>
                        </a:spcAft>
                      </a:pPr>
                      <a:r>
                        <a:rPr lang="nl-BE" sz="1200" b="0" dirty="0">
                          <a:solidFill>
                            <a:schemeClr val="tx1"/>
                          </a:solidFill>
                          <a:effectLst/>
                          <a:highlight>
                            <a:srgbClr val="FF0000"/>
                          </a:highlight>
                          <a:latin typeface="+mn-lt"/>
                          <a:ea typeface="Calibri" panose="020F0502020204030204" pitchFamily="34" charset="0"/>
                          <a:cs typeface="Arial" panose="020B0604020202020204" pitchFamily="34" charset="0"/>
                        </a:rPr>
                        <a:t>Bachelor Verpleegkunde </a:t>
                      </a:r>
                    </a:p>
                    <a:p>
                      <a:pPr>
                        <a:lnSpc>
                          <a:spcPct val="107000"/>
                        </a:lnSpc>
                        <a:spcAft>
                          <a:spcPts val="0"/>
                        </a:spcAft>
                      </a:pPr>
                      <a:r>
                        <a:rPr lang="nl-BE" sz="1200" b="0" dirty="0">
                          <a:solidFill>
                            <a:schemeClr val="tx1"/>
                          </a:solidFill>
                          <a:effectLst/>
                          <a:highlight>
                            <a:srgbClr val="FF0000"/>
                          </a:highlight>
                          <a:latin typeface="+mn-lt"/>
                          <a:ea typeface="Calibri" panose="020F0502020204030204" pitchFamily="34" charset="0"/>
                          <a:cs typeface="Arial" panose="020B0604020202020204" pitchFamily="34" charset="0"/>
                        </a:rPr>
                        <a:t>Bachelor ergotherapie</a:t>
                      </a:r>
                    </a:p>
                    <a:p>
                      <a:pPr>
                        <a:lnSpc>
                          <a:spcPct val="107000"/>
                        </a:lnSpc>
                        <a:spcAft>
                          <a:spcPts val="0"/>
                        </a:spcAft>
                      </a:pPr>
                      <a:r>
                        <a:rPr lang="nl-BE" sz="1200" b="0" dirty="0">
                          <a:solidFill>
                            <a:schemeClr val="tx1"/>
                          </a:solidFill>
                          <a:effectLst/>
                          <a:highlight>
                            <a:srgbClr val="FF0000"/>
                          </a:highlight>
                          <a:latin typeface="+mn-lt"/>
                          <a:ea typeface="Calibri" panose="020F0502020204030204" pitchFamily="34" charset="0"/>
                          <a:cs typeface="Arial" panose="020B0604020202020204" pitchFamily="34" charset="0"/>
                        </a:rPr>
                        <a:t>…</a:t>
                      </a:r>
                      <a:endParaRPr lang="nl-B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Se-N-Se Kinderbegeleider (duaal en regulier)</a:t>
                      </a:r>
                    </a:p>
                    <a:p>
                      <a:pPr>
                        <a:lnSpc>
                          <a:spcPct val="107000"/>
                        </a:lnSpc>
                        <a:spcAft>
                          <a:spcPts val="0"/>
                        </a:spcAft>
                      </a:pPr>
                      <a:r>
                        <a:rPr lang="nl-NL" sz="1200" dirty="0">
                          <a:solidFill>
                            <a:schemeClr val="tx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Se-N-Se Verzorgende/zorgkundige</a:t>
                      </a:r>
                    </a:p>
                    <a:p>
                      <a:pPr>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Se-N-Se Persoonsbegeleider</a:t>
                      </a:r>
                    </a:p>
                    <a:p>
                      <a:pPr>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Graduaat </a:t>
                      </a:r>
                      <a:r>
                        <a:rPr lang="nl-BE"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verpleegkunde (HBO5)</a:t>
                      </a:r>
                    </a:p>
                    <a:p>
                      <a:pPr>
                        <a:lnSpc>
                          <a:spcPct val="107000"/>
                        </a:lnSpc>
                        <a:spcAft>
                          <a:spcPts val="0"/>
                        </a:spcAft>
                      </a:pPr>
                      <a:r>
                        <a:rPr lang="nl-BE" sz="1200" dirty="0">
                          <a:solidFill>
                            <a:schemeClr val="tx1"/>
                          </a:solidFill>
                          <a:effectLst/>
                          <a:highlight>
                            <a:srgbClr val="FF0000"/>
                          </a:highlight>
                          <a:latin typeface="Calibri" panose="020F0502020204030204" pitchFamily="34" charset="0"/>
                          <a:ea typeface="Calibri" panose="020F0502020204030204" pitchFamily="34" charset="0"/>
                          <a:cs typeface="Arial" panose="020B0604020202020204" pitchFamily="34" charset="0"/>
                        </a:rPr>
                        <a:t>Se-N-Se Hoger onderwijs OK4 </a:t>
                      </a:r>
                      <a:endParaRPr lang="nl-NL" sz="1200" dirty="0">
                        <a:solidFill>
                          <a:schemeClr val="tx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407314298"/>
                  </a:ext>
                </a:extLst>
              </a:tr>
            </a:tbl>
          </a:graphicData>
        </a:graphic>
      </p:graphicFrame>
      <p:sp>
        <p:nvSpPr>
          <p:cNvPr id="9" name="Tijdelijke aanduiding voor inhoud 8">
            <a:extLst>
              <a:ext uri="{FF2B5EF4-FFF2-40B4-BE49-F238E27FC236}">
                <a16:creationId xmlns:a16="http://schemas.microsoft.com/office/drawing/2014/main" id="{4BBE5B7D-2A1F-5EFC-C144-D695CF927738}"/>
              </a:ext>
            </a:extLst>
          </p:cNvPr>
          <p:cNvSpPr>
            <a:spLocks noGrp="1"/>
          </p:cNvSpPr>
          <p:nvPr>
            <p:ph sz="half" idx="2"/>
          </p:nvPr>
        </p:nvSpPr>
        <p:spPr>
          <a:xfrm>
            <a:off x="6219824" y="1457324"/>
            <a:ext cx="5018139" cy="4340947"/>
          </a:xfrm>
        </p:spPr>
        <p:txBody>
          <a:bodyPr>
            <a:normAutofit fontScale="85000" lnSpcReduction="20000"/>
          </a:bodyPr>
          <a:lstStyle/>
          <a:p>
            <a:r>
              <a:rPr lang="nl-NL" dirty="0"/>
              <a:t>Koppeling beroepskwalificaties</a:t>
            </a:r>
          </a:p>
          <a:p>
            <a:r>
              <a:rPr lang="nl-NL" dirty="0"/>
              <a:t>Veel ruimte voor praktijkervaring</a:t>
            </a:r>
          </a:p>
          <a:p>
            <a:r>
              <a:rPr lang="nl-NL" dirty="0"/>
              <a:t>Diploma S.O na 6 jaar </a:t>
            </a:r>
            <a:r>
              <a:rPr lang="nl-NL" dirty="0" err="1"/>
              <a:t>ipv</a:t>
            </a:r>
            <a:r>
              <a:rPr lang="nl-NL" dirty="0"/>
              <a:t> 7 jaar</a:t>
            </a:r>
          </a:p>
          <a:p>
            <a:r>
              <a:rPr lang="nl-NL" dirty="0"/>
              <a:t>Diploma Onderwijskwalificatie 3</a:t>
            </a:r>
          </a:p>
          <a:p>
            <a:pPr lvl="1"/>
            <a:r>
              <a:rPr lang="nl-NL" dirty="0"/>
              <a:t>Geen rechtstreekse instroom naar bacheloropleidingen, wel naar graduaat</a:t>
            </a:r>
            <a:endParaRPr lang="nl-BE" dirty="0"/>
          </a:p>
          <a:p>
            <a:r>
              <a:rPr lang="nl-NL" dirty="0"/>
              <a:t>Geen 7</a:t>
            </a:r>
            <a:r>
              <a:rPr lang="nl-NL" baseline="30000" dirty="0"/>
              <a:t>e</a:t>
            </a:r>
            <a:r>
              <a:rPr lang="nl-NL" dirty="0"/>
              <a:t> jaar meer, maar Beroepsgerichte Se-N-Se</a:t>
            </a:r>
          </a:p>
          <a:p>
            <a:r>
              <a:rPr lang="nl-NL" dirty="0"/>
              <a:t>3</a:t>
            </a:r>
            <a:r>
              <a:rPr lang="nl-NL" baseline="30000" dirty="0"/>
              <a:t>e</a:t>
            </a:r>
            <a:r>
              <a:rPr lang="nl-NL" dirty="0"/>
              <a:t> graad Basiszorg en Ondersteuning: geen verzorgende, maar voorbereiding op Beroepsgerichte Se-N-Se VZ/ZK en Kinderbegeleider</a:t>
            </a:r>
          </a:p>
          <a:p>
            <a:r>
              <a:rPr lang="nl-NL" dirty="0"/>
              <a:t>Belang van doorstroom </a:t>
            </a:r>
            <a:r>
              <a:rPr lang="nl-NL" dirty="0" err="1"/>
              <a:t>nr</a:t>
            </a:r>
            <a:r>
              <a:rPr lang="nl-NL" dirty="0"/>
              <a:t> Se-N-Se</a:t>
            </a:r>
          </a:p>
        </p:txBody>
      </p:sp>
      <p:pic>
        <p:nvPicPr>
          <p:cNvPr id="6" name="Afbeelding 5" descr="Afbeelding met tekst&#10;&#10;Automatisch gegenereerde beschrijving">
            <a:extLst>
              <a:ext uri="{FF2B5EF4-FFF2-40B4-BE49-F238E27FC236}">
                <a16:creationId xmlns:a16="http://schemas.microsoft.com/office/drawing/2014/main" id="{BEDBF0CE-3F5F-12BA-92DF-8E5748C961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215" y="339158"/>
            <a:ext cx="2076450" cy="647700"/>
          </a:xfrm>
          <a:prstGeom prst="rect">
            <a:avLst/>
          </a:prstGeom>
        </p:spPr>
      </p:pic>
    </p:spTree>
    <p:extLst>
      <p:ext uri="{BB962C8B-B14F-4D97-AF65-F5344CB8AC3E}">
        <p14:creationId xmlns:p14="http://schemas.microsoft.com/office/powerpoint/2010/main" val="160120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4AD4DF67-4F72-C603-9E83-F700E8731F60}"/>
              </a:ext>
            </a:extLst>
          </p:cNvPr>
          <p:cNvGraphicFramePr>
            <a:graphicFrameLocks noGrp="1"/>
          </p:cNvGraphicFramePr>
          <p:nvPr/>
        </p:nvGraphicFramePr>
        <p:xfrm>
          <a:off x="302109" y="1262429"/>
          <a:ext cx="5793891" cy="5313838"/>
        </p:xfrm>
        <a:graphic>
          <a:graphicData uri="http://schemas.openxmlformats.org/drawingml/2006/table">
            <a:tbl>
              <a:tblPr firstRow="1" firstCol="1" bandRow="1">
                <a:tableStyleId>{5C22544A-7EE6-4342-B048-85BDC9FD1C3A}</a:tableStyleId>
              </a:tblPr>
              <a:tblGrid>
                <a:gridCol w="2893704">
                  <a:extLst>
                    <a:ext uri="{9D8B030D-6E8A-4147-A177-3AD203B41FA5}">
                      <a16:colId xmlns:a16="http://schemas.microsoft.com/office/drawing/2014/main" val="1385338895"/>
                    </a:ext>
                  </a:extLst>
                </a:gridCol>
                <a:gridCol w="2900187">
                  <a:extLst>
                    <a:ext uri="{9D8B030D-6E8A-4147-A177-3AD203B41FA5}">
                      <a16:colId xmlns:a16="http://schemas.microsoft.com/office/drawing/2014/main" val="3073334506"/>
                    </a:ext>
                  </a:extLst>
                </a:gridCol>
              </a:tblGrid>
              <a:tr h="301436">
                <a:tc>
                  <a:txBody>
                    <a:bodyPr/>
                    <a:lstStyle/>
                    <a:p>
                      <a:pPr>
                        <a:lnSpc>
                          <a:spcPct val="107000"/>
                        </a:lnSpc>
                        <a:spcAft>
                          <a:spcPts val="0"/>
                        </a:spcAft>
                      </a:pPr>
                      <a:r>
                        <a:rPr lang="nl-BE" sz="1600" dirty="0">
                          <a:effectLst/>
                        </a:rPr>
                        <a:t>TSO (oud)</a:t>
                      </a:r>
                      <a:endParaRPr lang="nl-B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75000"/>
                      </a:schemeClr>
                    </a:solidFill>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Arial" panose="020B0604020202020204" pitchFamily="34" charset="0"/>
                        </a:rPr>
                        <a:t>Dubbele finaliteit (nieuw)</a:t>
                      </a:r>
                      <a:endParaRPr lang="nl-B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1498567150"/>
                  </a:ext>
                </a:extLst>
              </a:tr>
              <a:tr h="231127">
                <a:tc>
                  <a:txBody>
                    <a:bodyPr/>
                    <a:lstStyle/>
                    <a:p>
                      <a:pPr>
                        <a:lnSpc>
                          <a:spcPct val="107000"/>
                        </a:lnSpc>
                        <a:spcAft>
                          <a:spcPts val="0"/>
                        </a:spcAft>
                      </a:pPr>
                      <a:r>
                        <a:rPr lang="nl-BE" sz="1100" dirty="0">
                          <a:solidFill>
                            <a:schemeClr val="tx1"/>
                          </a:solidFill>
                          <a:effectLst/>
                        </a:rPr>
                        <a:t>2</a:t>
                      </a:r>
                      <a:r>
                        <a:rPr lang="nl-BE" sz="1100" baseline="30000" dirty="0">
                          <a:solidFill>
                            <a:schemeClr val="tx1"/>
                          </a:solidFill>
                          <a:effectLst/>
                        </a:rPr>
                        <a:t>de</a:t>
                      </a:r>
                      <a:r>
                        <a:rPr lang="nl-BE" sz="1100" dirty="0">
                          <a:solidFill>
                            <a:schemeClr val="tx1"/>
                          </a:solidFill>
                          <a:effectLst/>
                        </a:rPr>
                        <a:t> graad</a:t>
                      </a:r>
                      <a:endParaRPr lang="nl-BE"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100" b="1" baseline="30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2de</a:t>
                      </a:r>
                      <a:r>
                        <a:rPr lang="nl-NL"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graad</a:t>
                      </a:r>
                      <a:endParaRPr lang="nl-NL" sz="1100" baseline="30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144243898"/>
                  </a:ext>
                </a:extLst>
              </a:tr>
              <a:tr h="511765">
                <a:tc>
                  <a:txBody>
                    <a:bodyPr/>
                    <a:lstStyle/>
                    <a:p>
                      <a:pPr>
                        <a:lnSpc>
                          <a:spcPct val="107000"/>
                        </a:lnSpc>
                        <a:spcAft>
                          <a:spcPts val="0"/>
                        </a:spcAft>
                      </a:pPr>
                      <a:r>
                        <a:rPr lang="nl-BE" sz="1200" b="0" u="none" strike="noStrike" spc="-40" dirty="0">
                          <a:solidFill>
                            <a:schemeClr val="tx1"/>
                          </a:solidFill>
                          <a:effectLst/>
                          <a:hlinkClick r:id="rId3" tooltip="Detail van de opleiding">
                            <a:extLst>
                              <a:ext uri="{A12FA001-AC4F-418D-AE19-62706E023703}">
                                <ahyp:hlinkClr xmlns:ahyp="http://schemas.microsoft.com/office/drawing/2018/hyperlinkcolor" val="tx"/>
                              </a:ext>
                            </a:extLst>
                          </a:hlinkClick>
                        </a:rPr>
                        <a:t>Sociale en technische wetenschappen</a:t>
                      </a:r>
                      <a:endParaRPr lang="nl-BE"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BE" sz="1200" u="sng" dirty="0">
                          <a:effectLst/>
                        </a:rPr>
                        <a:t>Maatschappij en welzijn</a:t>
                      </a:r>
                      <a:endParaRPr lang="nl-BE" sz="1200" u="sng"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nl-B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59876676"/>
                  </a:ext>
                </a:extLst>
              </a:tr>
              <a:tr h="231127">
                <a:tc>
                  <a:txBody>
                    <a:bodyPr/>
                    <a:lstStyle/>
                    <a:p>
                      <a:pPr>
                        <a:lnSpc>
                          <a:spcPct val="107000"/>
                        </a:lnSpc>
                        <a:spcAft>
                          <a:spcPts val="0"/>
                        </a:spcAft>
                      </a:pPr>
                      <a:r>
                        <a:rPr lang="nl-BE" sz="1100" dirty="0">
                          <a:solidFill>
                            <a:schemeClr val="tx1"/>
                          </a:solidFill>
                          <a:effectLst/>
                        </a:rPr>
                        <a:t>3</a:t>
                      </a:r>
                      <a:r>
                        <a:rPr lang="nl-BE" sz="1100" baseline="30000" dirty="0">
                          <a:solidFill>
                            <a:schemeClr val="tx1"/>
                          </a:solidFill>
                          <a:effectLst/>
                        </a:rPr>
                        <a:t>e</a:t>
                      </a:r>
                      <a:r>
                        <a:rPr lang="nl-BE" sz="1100" dirty="0">
                          <a:solidFill>
                            <a:schemeClr val="tx1"/>
                          </a:solidFill>
                          <a:effectLst/>
                        </a:rPr>
                        <a:t> graad</a:t>
                      </a:r>
                      <a:endParaRPr lang="nl-BE"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nl-NL"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3</a:t>
                      </a:r>
                      <a:r>
                        <a:rPr lang="nl-NL" sz="1100" b="1" baseline="30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de</a:t>
                      </a:r>
                      <a:r>
                        <a:rPr lang="nl-NL"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graad</a:t>
                      </a:r>
                      <a:endParaRPr lang="nl-BE"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992325612"/>
                  </a:ext>
                </a:extLst>
              </a:tr>
              <a:tr h="1183289">
                <a:tc>
                  <a:txBody>
                    <a:bodyPr/>
                    <a:lstStyle/>
                    <a:p>
                      <a:pPr>
                        <a:lnSpc>
                          <a:spcPct val="107000"/>
                        </a:lnSpc>
                        <a:spcAft>
                          <a:spcPts val="0"/>
                        </a:spcAft>
                      </a:pPr>
                      <a:r>
                        <a:rPr lang="nl-BE" sz="1200" b="0" u="none" strike="noStrike" spc="-40" dirty="0">
                          <a:solidFill>
                            <a:schemeClr val="tx1"/>
                          </a:solidFill>
                          <a:effectLst/>
                          <a:hlinkClick r:id="rId4" tooltip="Detail van de opleiding">
                            <a:extLst>
                              <a:ext uri="{A12FA001-AC4F-418D-AE19-62706E023703}">
                                <ahyp:hlinkClr xmlns:ahyp="http://schemas.microsoft.com/office/drawing/2018/hyperlinkcolor" val="tx"/>
                              </a:ext>
                            </a:extLst>
                          </a:hlinkClick>
                        </a:rPr>
                        <a:t>Gezondheids- en welzijnswetenschappen</a:t>
                      </a:r>
                      <a:r>
                        <a:rPr lang="nl-BE" sz="1200" b="0" u="none" strike="noStrike" spc="-40" dirty="0">
                          <a:solidFill>
                            <a:schemeClr val="tx1"/>
                          </a:solidFill>
                          <a:effectLst/>
                        </a:rPr>
                        <a:t> </a:t>
                      </a:r>
                      <a:r>
                        <a:rPr lang="nl-BE" sz="1100" b="0" i="1" u="none" strike="noStrike" spc="-40" dirty="0">
                          <a:solidFill>
                            <a:schemeClr val="tx1"/>
                          </a:solidFill>
                          <a:effectLst/>
                        </a:rPr>
                        <a:t>(gaat naar doorstroomfinaliteit)</a:t>
                      </a:r>
                      <a:endParaRPr lang="nl-BE" sz="1600" b="0" dirty="0">
                        <a:solidFill>
                          <a:schemeClr val="tx1"/>
                        </a:solidFill>
                        <a:effectLst/>
                      </a:endParaRPr>
                    </a:p>
                    <a:p>
                      <a:pPr>
                        <a:lnSpc>
                          <a:spcPct val="107000"/>
                        </a:lnSpc>
                        <a:spcAft>
                          <a:spcPts val="0"/>
                        </a:spcAft>
                      </a:pPr>
                      <a:r>
                        <a:rPr lang="nl-BE" sz="1200" b="0" u="none" strike="noStrike" spc="-40" dirty="0">
                          <a:solidFill>
                            <a:schemeClr val="tx1"/>
                          </a:solidFill>
                          <a:effectLst/>
                          <a:hlinkClick r:id="rId5" tooltip="Detail van de opleiding">
                            <a:extLst>
                              <a:ext uri="{A12FA001-AC4F-418D-AE19-62706E023703}">
                                <ahyp:hlinkClr xmlns:ahyp="http://schemas.microsoft.com/office/drawing/2018/hyperlinkcolor" val="tx"/>
                              </a:ext>
                            </a:extLst>
                          </a:hlinkClick>
                        </a:rPr>
                        <a:t>Jeugd- en gehandicaptenzorg</a:t>
                      </a:r>
                      <a:r>
                        <a:rPr lang="nl-BE" sz="1200" b="0" spc="-40" dirty="0">
                          <a:solidFill>
                            <a:schemeClr val="tx1"/>
                          </a:solidFill>
                          <a:effectLst/>
                        </a:rPr>
                        <a:t> (verzorgende)</a:t>
                      </a:r>
                    </a:p>
                    <a:p>
                      <a:pPr>
                        <a:lnSpc>
                          <a:spcPct val="107000"/>
                        </a:lnSpc>
                        <a:spcAft>
                          <a:spcPts val="0"/>
                        </a:spcAft>
                      </a:pPr>
                      <a:r>
                        <a:rPr lang="nl-BE" sz="1200" b="0" u="none" strike="noStrike" spc="-40" dirty="0">
                          <a:solidFill>
                            <a:schemeClr val="tx1"/>
                          </a:solidFill>
                          <a:effectLst/>
                          <a:hlinkClick r:id="rId6" tooltip="Detail van de opleiding">
                            <a:extLst>
                              <a:ext uri="{A12FA001-AC4F-418D-AE19-62706E023703}">
                                <ahyp:hlinkClr xmlns:ahyp="http://schemas.microsoft.com/office/drawing/2018/hyperlinkcolor" val="tx"/>
                              </a:ext>
                            </a:extLst>
                          </a:hlinkClick>
                        </a:rPr>
                        <a:t>Sociale en technische wetenschappen</a:t>
                      </a:r>
                      <a:r>
                        <a:rPr lang="nl-BE" sz="1200" b="0" u="none" strike="noStrike" spc="-40" dirty="0">
                          <a:solidFill>
                            <a:schemeClr val="tx1"/>
                          </a:solidFill>
                          <a:effectLst/>
                        </a:rPr>
                        <a:t> (verzorgende)</a:t>
                      </a:r>
                      <a:endParaRPr lang="nl-BE"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nl-BE" sz="1200" b="0" u="sng" dirty="0">
                          <a:effectLst/>
                          <a:highlight>
                            <a:srgbClr val="FFFF00"/>
                          </a:highlight>
                        </a:rPr>
                        <a:t>Gezondheidszorg</a:t>
                      </a:r>
                      <a:r>
                        <a:rPr lang="nl-BE" sz="1100" b="0" i="1" u="sng" dirty="0">
                          <a:effectLst/>
                          <a:highlight>
                            <a:srgbClr val="FFFF00"/>
                          </a:highlight>
                        </a:rPr>
                        <a:t> </a:t>
                      </a:r>
                    </a:p>
                    <a:p>
                      <a:pPr>
                        <a:lnSpc>
                          <a:spcPct val="107000"/>
                        </a:lnSpc>
                        <a:spcAft>
                          <a:spcPts val="0"/>
                        </a:spcAft>
                      </a:pPr>
                      <a:r>
                        <a:rPr lang="nl-BE" sz="1100" i="1" dirty="0">
                          <a:effectLst/>
                          <a:highlight>
                            <a:srgbClr val="FFFF00"/>
                          </a:highlight>
                        </a:rPr>
                        <a:t>(BK verzorgende/zorgkundige)</a:t>
                      </a:r>
                    </a:p>
                    <a:p>
                      <a:pPr>
                        <a:lnSpc>
                          <a:spcPct val="107000"/>
                        </a:lnSpc>
                        <a:spcAft>
                          <a:spcPts val="0"/>
                        </a:spcAft>
                      </a:pPr>
                      <a:endParaRPr lang="nl-BE" sz="1100" i="1" dirty="0">
                        <a:effectLst/>
                      </a:endParaRPr>
                    </a:p>
                    <a:p>
                      <a:pPr>
                        <a:lnSpc>
                          <a:spcPct val="107000"/>
                        </a:lnSpc>
                        <a:spcAft>
                          <a:spcPts val="0"/>
                        </a:spcAft>
                      </a:pPr>
                      <a:r>
                        <a:rPr lang="nl-BE" sz="1200" b="0" u="sng" dirty="0">
                          <a:solidFill>
                            <a:schemeClr val="tx1"/>
                          </a:solidFill>
                          <a:effectLst/>
                        </a:rPr>
                        <a:t>Opvoeding en begeleiding </a:t>
                      </a:r>
                    </a:p>
                    <a:p>
                      <a:pPr>
                        <a:lnSpc>
                          <a:spcPct val="107000"/>
                        </a:lnSpc>
                        <a:spcAft>
                          <a:spcPts val="0"/>
                        </a:spcAft>
                      </a:pPr>
                      <a:r>
                        <a:rPr lang="nl-BE" sz="1100" b="0" i="1" dirty="0">
                          <a:solidFill>
                            <a:schemeClr val="tx1"/>
                          </a:solidFill>
                          <a:effectLst/>
                        </a:rPr>
                        <a:t>(BK kinderbegeleider baby’s en peuters &amp; BK kinderbegeleider schoolgaande kinderen) </a:t>
                      </a:r>
                      <a:endParaRPr lang="nl-B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164732924"/>
                  </a:ext>
                </a:extLst>
              </a:tr>
              <a:tr h="231127">
                <a:tc>
                  <a:txBody>
                    <a:bodyPr/>
                    <a:lstStyle/>
                    <a:p>
                      <a:pPr>
                        <a:lnSpc>
                          <a:spcPct val="107000"/>
                        </a:lnSpc>
                        <a:spcAft>
                          <a:spcPts val="0"/>
                        </a:spcAft>
                      </a:pPr>
                      <a:r>
                        <a:rPr lang="nl-BE" sz="1200" dirty="0">
                          <a:solidFill>
                            <a:schemeClr val="tx1"/>
                          </a:solidFill>
                          <a:effectLst/>
                          <a:highlight>
                            <a:srgbClr val="FF0000"/>
                          </a:highlight>
                        </a:rPr>
                        <a:t> DIPLOMA S.O. </a:t>
                      </a:r>
                      <a:endParaRPr lang="nl-BE" sz="1600" dirty="0">
                        <a:solidFill>
                          <a:schemeClr val="tx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nl-NL" sz="1200" b="1" dirty="0">
                          <a:solidFill>
                            <a:schemeClr val="tx1"/>
                          </a:solidFill>
                          <a:effectLst/>
                          <a:highlight>
                            <a:srgbClr val="FF0000"/>
                          </a:highlight>
                          <a:latin typeface="Calibri" panose="020F0502020204030204" pitchFamily="34" charset="0"/>
                          <a:ea typeface="Calibri" panose="020F0502020204030204" pitchFamily="34" charset="0"/>
                          <a:cs typeface="Arial" panose="020B0604020202020204" pitchFamily="34" charset="0"/>
                        </a:rPr>
                        <a:t>DIPLOMA S.O. OK 4</a:t>
                      </a:r>
                      <a:endParaRPr lang="nl-BE" sz="1200" b="1" dirty="0">
                        <a:solidFill>
                          <a:schemeClr val="tx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700384667"/>
                  </a:ext>
                </a:extLst>
              </a:tr>
              <a:tr h="479826">
                <a:tc>
                  <a:txBody>
                    <a:bodyPr/>
                    <a:lstStyle/>
                    <a:p>
                      <a:pPr>
                        <a:lnSpc>
                          <a:spcPct val="107000"/>
                        </a:lnSpc>
                        <a:spcAft>
                          <a:spcPts val="0"/>
                        </a:spcAft>
                      </a:pPr>
                      <a:r>
                        <a:rPr lang="nl-BE" sz="1400" dirty="0">
                          <a:solidFill>
                            <a:schemeClr val="tx1"/>
                          </a:solidFill>
                          <a:effectLst/>
                        </a:rPr>
                        <a:t>Se-N-Se, Graduaat of bacheloropleiding</a:t>
                      </a:r>
                      <a:endParaRPr lang="nl-B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nl-NL"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Beroepsgerichte Se-N-Se, Graduaat of bacheloropleiding</a:t>
                      </a:r>
                      <a:endParaRPr lang="nl-BE"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407733284"/>
                  </a:ext>
                </a:extLst>
              </a:tr>
              <a:tr h="1848602">
                <a:tc>
                  <a:txBody>
                    <a:bodyPr/>
                    <a:lstStyle/>
                    <a:p>
                      <a:pPr fontAlgn="base">
                        <a:lnSpc>
                          <a:spcPct val="107000"/>
                        </a:lnSpc>
                        <a:spcAft>
                          <a:spcPts val="0"/>
                        </a:spcAft>
                      </a:pPr>
                      <a:r>
                        <a:rPr lang="nl-BE" sz="1200" b="0" u="none" strike="noStrike" spc="-40" dirty="0">
                          <a:solidFill>
                            <a:schemeClr val="tx1"/>
                          </a:solidFill>
                          <a:effectLst/>
                          <a:hlinkClick r:id="rId7" tooltip="Detail van de opleiding">
                            <a:extLst>
                              <a:ext uri="{A12FA001-AC4F-418D-AE19-62706E023703}">
                                <ahyp:hlinkClr xmlns:ahyp="http://schemas.microsoft.com/office/drawing/2018/hyperlinkcolor" val="tx"/>
                              </a:ext>
                            </a:extLst>
                          </a:hlinkClick>
                        </a:rPr>
                        <a:t>Animatie in de ouderenzorg</a:t>
                      </a:r>
                      <a:r>
                        <a:rPr lang="nl-BE" sz="1200" b="0" spc="-40" dirty="0">
                          <a:solidFill>
                            <a:schemeClr val="tx1"/>
                          </a:solidFill>
                          <a:effectLst/>
                        </a:rPr>
                        <a:t>  (verzorgende)</a:t>
                      </a:r>
                      <a:endParaRPr lang="nl-BE" sz="1600" b="0" dirty="0">
                        <a:solidFill>
                          <a:schemeClr val="tx1"/>
                        </a:solidFill>
                        <a:effectLst/>
                      </a:endParaRPr>
                    </a:p>
                    <a:p>
                      <a:pPr fontAlgn="base">
                        <a:lnSpc>
                          <a:spcPct val="107000"/>
                        </a:lnSpc>
                        <a:spcAft>
                          <a:spcPts val="0"/>
                        </a:spcAft>
                      </a:pPr>
                      <a:r>
                        <a:rPr lang="nl-BE" sz="1200" b="0" u="none" strike="noStrike" spc="-40" dirty="0">
                          <a:solidFill>
                            <a:schemeClr val="tx1"/>
                          </a:solidFill>
                          <a:effectLst/>
                          <a:hlinkClick r:id="rId8" tooltip="Detail van de opleiding">
                            <a:extLst>
                              <a:ext uri="{A12FA001-AC4F-418D-AE19-62706E023703}">
                                <ahyp:hlinkClr xmlns:ahyp="http://schemas.microsoft.com/office/drawing/2018/hyperlinkcolor" val="tx"/>
                              </a:ext>
                            </a:extLst>
                          </a:hlinkClick>
                        </a:rPr>
                        <a:t>Internaatwerking</a:t>
                      </a:r>
                      <a:r>
                        <a:rPr lang="nl-BE" sz="1200" b="0" spc="-40" dirty="0">
                          <a:solidFill>
                            <a:schemeClr val="tx1"/>
                          </a:solidFill>
                          <a:effectLst/>
                        </a:rPr>
                        <a:t> (verzorgende)</a:t>
                      </a:r>
                      <a:endParaRPr lang="nl-BE" sz="1200" b="0" dirty="0">
                        <a:solidFill>
                          <a:schemeClr val="tx1"/>
                        </a:solidFill>
                        <a:effectLst/>
                      </a:endParaRPr>
                    </a:p>
                    <a:p>
                      <a:pPr fontAlgn="base">
                        <a:lnSpc>
                          <a:spcPct val="107000"/>
                        </a:lnSpc>
                        <a:spcAft>
                          <a:spcPts val="0"/>
                        </a:spcAft>
                      </a:pPr>
                      <a:r>
                        <a:rPr lang="nl-BE" sz="1200" b="0" u="none" strike="noStrike" spc="-40" dirty="0">
                          <a:solidFill>
                            <a:schemeClr val="tx1"/>
                          </a:solidFill>
                          <a:effectLst/>
                          <a:hlinkClick r:id="rId9" tooltip="Detail van de opleiding">
                            <a:extLst>
                              <a:ext uri="{A12FA001-AC4F-418D-AE19-62706E023703}">
                                <ahyp:hlinkClr xmlns:ahyp="http://schemas.microsoft.com/office/drawing/2018/hyperlinkcolor" val="tx"/>
                              </a:ext>
                            </a:extLst>
                          </a:hlinkClick>
                        </a:rPr>
                        <a:t>Leefgroepenwerking</a:t>
                      </a:r>
                      <a:r>
                        <a:rPr lang="nl-BE" sz="1200" b="0" spc="-40" dirty="0">
                          <a:solidFill>
                            <a:schemeClr val="tx1"/>
                          </a:solidFill>
                          <a:effectLst/>
                        </a:rPr>
                        <a:t> (verzorgende)</a:t>
                      </a:r>
                      <a:endParaRPr lang="nl-BE" sz="1200" b="0" dirty="0">
                        <a:solidFill>
                          <a:schemeClr val="tx1"/>
                        </a:solidFill>
                        <a:effectLst/>
                      </a:endParaRPr>
                    </a:p>
                    <a:p>
                      <a:pPr fontAlgn="base">
                        <a:lnSpc>
                          <a:spcPct val="107000"/>
                        </a:lnSpc>
                        <a:spcAft>
                          <a:spcPts val="0"/>
                        </a:spcAft>
                      </a:pPr>
                      <a:r>
                        <a:rPr lang="nl-BE" sz="1200" b="0" u="none" strike="noStrike" spc="-40" dirty="0">
                          <a:solidFill>
                            <a:schemeClr val="tx1"/>
                          </a:solidFill>
                          <a:effectLst/>
                          <a:hlinkClick r:id="rId10" tooltip="Detail van de opleiding">
                            <a:extLst>
                              <a:ext uri="{A12FA001-AC4F-418D-AE19-62706E023703}">
                                <ahyp:hlinkClr xmlns:ahyp="http://schemas.microsoft.com/office/drawing/2018/hyperlinkcolor" val="tx"/>
                              </a:ext>
                            </a:extLst>
                          </a:hlinkClick>
                        </a:rPr>
                        <a:t>Tandartsassistentie</a:t>
                      </a:r>
                      <a:endParaRPr lang="nl-BE" sz="1200" b="0" u="none" strike="noStrike" spc="-40" dirty="0">
                        <a:solidFill>
                          <a:schemeClr val="tx1"/>
                        </a:solidFill>
                        <a:effectLst/>
                      </a:endParaRPr>
                    </a:p>
                    <a:p>
                      <a:pPr fontAlgn="base">
                        <a:lnSpc>
                          <a:spcPct val="107000"/>
                        </a:lnSpc>
                        <a:spcAft>
                          <a:spcPts val="0"/>
                        </a:spcAft>
                      </a:pPr>
                      <a:r>
                        <a:rPr lang="nl-BE" sz="1200" b="0" u="none" strike="noStrike" spc="-40" dirty="0">
                          <a:solidFill>
                            <a:schemeClr val="tx1"/>
                          </a:solidFill>
                          <a:effectLst/>
                        </a:rPr>
                        <a:t>…</a:t>
                      </a:r>
                    </a:p>
                    <a:p>
                      <a:pPr fontAlgn="base">
                        <a:lnSpc>
                          <a:spcPct val="107000"/>
                        </a:lnSpc>
                        <a:spcAft>
                          <a:spcPts val="0"/>
                        </a:spcAft>
                      </a:pPr>
                      <a:r>
                        <a:rPr lang="nl-BE" sz="1200" b="0" u="none" strike="noStrike" spc="-40" dirty="0">
                          <a:solidFill>
                            <a:schemeClr val="tx1"/>
                          </a:solidFill>
                          <a:effectLst/>
                        </a:rPr>
                        <a:t>Graduaat verpleegkundige (HBO5)</a:t>
                      </a:r>
                    </a:p>
                    <a:p>
                      <a:pPr fontAlgn="base">
                        <a:lnSpc>
                          <a:spcPct val="107000"/>
                        </a:lnSpc>
                        <a:spcAft>
                          <a:spcPts val="0"/>
                        </a:spcAft>
                      </a:pPr>
                      <a:r>
                        <a:rPr lang="nl-BE" sz="1200" b="0" u="none" strike="noStrike" spc="-40" dirty="0">
                          <a:solidFill>
                            <a:schemeClr val="tx1"/>
                          </a:solidFill>
                          <a:effectLst/>
                        </a:rPr>
                        <a:t>….</a:t>
                      </a:r>
                    </a:p>
                    <a:p>
                      <a:pPr fontAlgn="base">
                        <a:lnSpc>
                          <a:spcPct val="107000"/>
                        </a:lnSpc>
                        <a:spcAft>
                          <a:spcPts val="0"/>
                        </a:spcAft>
                      </a:pPr>
                      <a:endParaRPr lang="nl-BE" sz="1200" b="0" u="none" strike="noStrike" spc="-40" dirty="0">
                        <a:solidFill>
                          <a:schemeClr val="tx1"/>
                        </a:solidFill>
                        <a:effectLst/>
                      </a:endParaRPr>
                    </a:p>
                    <a:p>
                      <a:pPr fontAlgn="base">
                        <a:lnSpc>
                          <a:spcPct val="107000"/>
                        </a:lnSpc>
                        <a:spcAft>
                          <a:spcPts val="0"/>
                        </a:spcAft>
                      </a:pPr>
                      <a:r>
                        <a:rPr lang="nl-BE" sz="1200" b="0" u="none" strike="noStrike" spc="-40" dirty="0">
                          <a:solidFill>
                            <a:schemeClr val="tx1"/>
                          </a:solidFill>
                          <a:effectLst/>
                        </a:rPr>
                        <a:t>Bachelor verpleegkunde</a:t>
                      </a:r>
                    </a:p>
                    <a:p>
                      <a:pPr fontAlgn="base">
                        <a:lnSpc>
                          <a:spcPct val="107000"/>
                        </a:lnSpc>
                        <a:spcAft>
                          <a:spcPts val="0"/>
                        </a:spcAft>
                      </a:pPr>
                      <a:r>
                        <a:rPr lang="nl-BE" sz="1200" b="0" u="none" strike="noStrike" spc="-40" dirty="0">
                          <a:solidFill>
                            <a:schemeClr val="tx1"/>
                          </a:solidFill>
                          <a:effectLst/>
                        </a:rPr>
                        <a:t>Bachelor ergotherapie</a:t>
                      </a:r>
                    </a:p>
                    <a:p>
                      <a:pPr fontAlgn="base">
                        <a:lnSpc>
                          <a:spcPct val="107000"/>
                        </a:lnSpc>
                        <a:spcAft>
                          <a:spcPts val="0"/>
                        </a:spcAft>
                      </a:pPr>
                      <a:r>
                        <a:rPr lang="nl-BE" sz="1200" b="0" u="none" strike="noStrike" spc="-40" dirty="0">
                          <a:solidFill>
                            <a:schemeClr val="tx1"/>
                          </a:solidFill>
                          <a:effectLst/>
                        </a:rPr>
                        <a:t>…</a:t>
                      </a:r>
                    </a:p>
                  </a:txBody>
                  <a:tcPr marL="68580" marR="68580" marT="0" marB="0">
                    <a:solidFill>
                      <a:schemeClr val="accent6">
                        <a:lumMod val="20000"/>
                        <a:lumOff val="80000"/>
                      </a:schemeClr>
                    </a:solidFill>
                  </a:tcPr>
                </a:tc>
                <a:tc>
                  <a:txBody>
                    <a:bodyPr/>
                    <a:lstStyle/>
                    <a:p>
                      <a:pPr fontAlgn="base">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Se-N-Se Persoonsbegeleider (BK persoonsbegeleider) </a:t>
                      </a:r>
                    </a:p>
                    <a:p>
                      <a:pPr fontAlgn="base">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pPr fontAlgn="base">
                        <a:lnSpc>
                          <a:spcPct val="107000"/>
                        </a:lnSpc>
                        <a:spcAft>
                          <a:spcPts val="0"/>
                        </a:spcAft>
                      </a:pPr>
                      <a:endPar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endPar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Graduaat verpleegkunde (HBO5)</a:t>
                      </a:r>
                    </a:p>
                    <a:p>
                      <a:pPr fontAlgn="base">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pPr fontAlgn="base">
                        <a:lnSpc>
                          <a:spcPct val="107000"/>
                        </a:lnSpc>
                        <a:spcAft>
                          <a:spcPts val="0"/>
                        </a:spcAft>
                      </a:pPr>
                      <a:endPar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Bachelor verpleegkunde</a:t>
                      </a:r>
                    </a:p>
                    <a:p>
                      <a:pPr fontAlgn="base">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Bachelor ergotherapie </a:t>
                      </a:r>
                    </a:p>
                    <a:p>
                      <a:pPr fontAlgn="base">
                        <a:lnSpc>
                          <a:spcPct val="107000"/>
                        </a:lnSpc>
                        <a:spcAft>
                          <a:spcPts val="0"/>
                        </a:spcAft>
                      </a:pPr>
                      <a:r>
                        <a:rPr lang="nl-NL"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nl-BE"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210791815"/>
                  </a:ext>
                </a:extLst>
              </a:tr>
            </a:tbl>
          </a:graphicData>
        </a:graphic>
      </p:graphicFrame>
      <p:sp>
        <p:nvSpPr>
          <p:cNvPr id="2" name="Titel 1">
            <a:extLst>
              <a:ext uri="{FF2B5EF4-FFF2-40B4-BE49-F238E27FC236}">
                <a16:creationId xmlns:a16="http://schemas.microsoft.com/office/drawing/2014/main" id="{FAD19F0C-900B-DE99-167C-1FFDAD4F4957}"/>
              </a:ext>
            </a:extLst>
          </p:cNvPr>
          <p:cNvSpPr>
            <a:spLocks noGrp="1"/>
          </p:cNvSpPr>
          <p:nvPr>
            <p:ph type="title"/>
          </p:nvPr>
        </p:nvSpPr>
        <p:spPr>
          <a:xfrm>
            <a:off x="3429000" y="252637"/>
            <a:ext cx="7973291" cy="775269"/>
          </a:xfrm>
        </p:spPr>
        <p:txBody>
          <a:bodyPr>
            <a:normAutofit/>
          </a:bodyPr>
          <a:lstStyle/>
          <a:p>
            <a:r>
              <a:rPr lang="nl-NL" dirty="0"/>
              <a:t>Dubbele finaliteit (TSO) </a:t>
            </a:r>
            <a:endParaRPr lang="nl-BE" dirty="0"/>
          </a:p>
        </p:txBody>
      </p:sp>
      <p:pic>
        <p:nvPicPr>
          <p:cNvPr id="10" name="Tijdelijke aanduiding voor inhoud 9" descr="Afbeelding met tekst&#10;&#10;Automatisch gegenereerde beschrijving">
            <a:extLst>
              <a:ext uri="{FF2B5EF4-FFF2-40B4-BE49-F238E27FC236}">
                <a16:creationId xmlns:a16="http://schemas.microsoft.com/office/drawing/2014/main" id="{7E24C2B0-C5CC-2828-3B9B-B404ECFB005A}"/>
              </a:ext>
            </a:extLst>
          </p:cNvPr>
          <p:cNvPicPr>
            <a:picLocks noGrp="1" noChangeAspect="1"/>
          </p:cNvPicPr>
          <p:nvPr>
            <p:ph sz="half" idx="1"/>
          </p:nvPr>
        </p:nvPicPr>
        <p:blipFill>
          <a:blip r:embed="rId11">
            <a:extLst>
              <a:ext uri="{28A0092B-C50C-407E-A947-70E740481C1C}">
                <a14:useLocalDpi xmlns:a14="http://schemas.microsoft.com/office/drawing/2010/main" val="0"/>
              </a:ext>
            </a:extLst>
          </a:blip>
          <a:stretch>
            <a:fillRect/>
          </a:stretch>
        </p:blipFill>
        <p:spPr>
          <a:xfrm>
            <a:off x="302109" y="273472"/>
            <a:ext cx="2076450" cy="647700"/>
          </a:xfrm>
        </p:spPr>
      </p:pic>
      <p:sp>
        <p:nvSpPr>
          <p:cNvPr id="7" name="Tijdelijke aanduiding voor inhoud 6">
            <a:extLst>
              <a:ext uri="{FF2B5EF4-FFF2-40B4-BE49-F238E27FC236}">
                <a16:creationId xmlns:a16="http://schemas.microsoft.com/office/drawing/2014/main" id="{564FF783-D9B0-B019-26B6-AD0717911123}"/>
              </a:ext>
            </a:extLst>
          </p:cNvPr>
          <p:cNvSpPr>
            <a:spLocks noGrp="1"/>
          </p:cNvSpPr>
          <p:nvPr>
            <p:ph sz="half" idx="2"/>
          </p:nvPr>
        </p:nvSpPr>
        <p:spPr>
          <a:xfrm>
            <a:off x="6511635" y="1262429"/>
            <a:ext cx="5107709" cy="4914534"/>
          </a:xfrm>
        </p:spPr>
        <p:txBody>
          <a:bodyPr>
            <a:normAutofit/>
          </a:bodyPr>
          <a:lstStyle/>
          <a:p>
            <a:r>
              <a:rPr lang="nl-NL" dirty="0"/>
              <a:t>Koppeling beroepskwalificaties</a:t>
            </a:r>
          </a:p>
          <a:p>
            <a:r>
              <a:rPr lang="nl-NL" dirty="0"/>
              <a:t>minder ruimte praktijkervaring</a:t>
            </a:r>
          </a:p>
          <a:p>
            <a:r>
              <a:rPr lang="nl-NL" dirty="0"/>
              <a:t>Diploma S.O. op Onderwijskwalificatie 4</a:t>
            </a:r>
          </a:p>
          <a:p>
            <a:pPr lvl="1"/>
            <a:r>
              <a:rPr lang="nl-NL" dirty="0"/>
              <a:t>Rechtstreeks doorstroom naar graduaat en bachelor</a:t>
            </a:r>
          </a:p>
          <a:p>
            <a:r>
              <a:rPr lang="nl-NL" dirty="0"/>
              <a:t>3</a:t>
            </a:r>
            <a:r>
              <a:rPr lang="nl-NL" baseline="30000" dirty="0"/>
              <a:t>e</a:t>
            </a:r>
            <a:r>
              <a:rPr lang="nl-NL" dirty="0"/>
              <a:t> graad: </a:t>
            </a:r>
          </a:p>
          <a:p>
            <a:pPr lvl="1"/>
            <a:r>
              <a:rPr lang="nl-NL" dirty="0"/>
              <a:t>Opvoeding en begeleiding met focus op kinderbegeleider</a:t>
            </a:r>
          </a:p>
          <a:p>
            <a:pPr lvl="1"/>
            <a:r>
              <a:rPr lang="nl-NL" dirty="0"/>
              <a:t>Gezondheidszorg met focus op verzorgende/zorgkundige</a:t>
            </a:r>
          </a:p>
          <a:p>
            <a:endParaRPr lang="nl-BE" dirty="0"/>
          </a:p>
        </p:txBody>
      </p:sp>
    </p:spTree>
    <p:extLst>
      <p:ext uri="{BB962C8B-B14F-4D97-AF65-F5344CB8AC3E}">
        <p14:creationId xmlns:p14="http://schemas.microsoft.com/office/powerpoint/2010/main" val="130789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zandloper, lucht&#10;&#10;Automatisch gegenereerde beschrijving">
            <a:extLst>
              <a:ext uri="{FF2B5EF4-FFF2-40B4-BE49-F238E27FC236}">
                <a16:creationId xmlns:a16="http://schemas.microsoft.com/office/drawing/2014/main" id="{F0336306-6AFE-4EAE-7524-BD7312611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1533592"/>
            <a:ext cx="5852160" cy="4139435"/>
          </a:xfrm>
          <a:prstGeom prst="rect">
            <a:avLst/>
          </a:prstGeom>
        </p:spPr>
      </p:pic>
      <p:sp>
        <p:nvSpPr>
          <p:cNvPr id="2" name="Titel 1">
            <a:extLst>
              <a:ext uri="{FF2B5EF4-FFF2-40B4-BE49-F238E27FC236}">
                <a16:creationId xmlns:a16="http://schemas.microsoft.com/office/drawing/2014/main" id="{FD1063B2-D84A-4EE9-6977-4EE817E2F106}"/>
              </a:ext>
            </a:extLst>
          </p:cNvPr>
          <p:cNvSpPr>
            <a:spLocks noGrp="1"/>
          </p:cNvSpPr>
          <p:nvPr>
            <p:ph type="title"/>
          </p:nvPr>
        </p:nvSpPr>
        <p:spPr>
          <a:xfrm>
            <a:off x="838200" y="365126"/>
            <a:ext cx="10515600" cy="581080"/>
          </a:xfrm>
        </p:spPr>
        <p:txBody>
          <a:bodyPr>
            <a:normAutofit fontScale="90000"/>
          </a:bodyPr>
          <a:lstStyle/>
          <a:p>
            <a:pPr algn="ctr"/>
            <a:r>
              <a:rPr lang="nl-NL" dirty="0"/>
              <a:t>Timing uitrol modernisering</a:t>
            </a:r>
            <a:endParaRPr lang="nl-BE" dirty="0"/>
          </a:p>
        </p:txBody>
      </p:sp>
      <p:sp>
        <p:nvSpPr>
          <p:cNvPr id="3" name="Tijdelijke aanduiding voor inhoud 2">
            <a:extLst>
              <a:ext uri="{FF2B5EF4-FFF2-40B4-BE49-F238E27FC236}">
                <a16:creationId xmlns:a16="http://schemas.microsoft.com/office/drawing/2014/main" id="{AAD86749-77BC-1DE7-8F1D-D2012A778AF5}"/>
              </a:ext>
            </a:extLst>
          </p:cNvPr>
          <p:cNvSpPr>
            <a:spLocks noGrp="1"/>
          </p:cNvSpPr>
          <p:nvPr>
            <p:ph sz="half" idx="1"/>
          </p:nvPr>
        </p:nvSpPr>
        <p:spPr>
          <a:xfrm>
            <a:off x="1943021" y="2855860"/>
            <a:ext cx="5181600" cy="1801967"/>
          </a:xfrm>
        </p:spPr>
        <p:txBody>
          <a:bodyPr>
            <a:normAutofit fontScale="70000" lnSpcReduction="20000"/>
          </a:bodyPr>
          <a:lstStyle/>
          <a:p>
            <a:pPr lvl="1"/>
            <a:r>
              <a:rPr lang="nl-NL" b="0" i="0" dirty="0">
                <a:solidFill>
                  <a:srgbClr val="212529"/>
                </a:solidFill>
                <a:effectLst/>
                <a:latin typeface="roboto" panose="02000000000000000000" pitchFamily="2" charset="0"/>
              </a:rPr>
              <a:t>Eerste graad: 1 september 2019</a:t>
            </a:r>
          </a:p>
          <a:p>
            <a:pPr lvl="1"/>
            <a:r>
              <a:rPr lang="nl-NL" b="0" i="0" dirty="0">
                <a:solidFill>
                  <a:srgbClr val="212529"/>
                </a:solidFill>
                <a:effectLst/>
                <a:latin typeface="roboto" panose="02000000000000000000" pitchFamily="2" charset="0"/>
              </a:rPr>
              <a:t>Tweede graad: 1 september 2021</a:t>
            </a:r>
          </a:p>
          <a:p>
            <a:pPr lvl="1"/>
            <a:r>
              <a:rPr lang="nl-NL" b="0" i="0" dirty="0">
                <a:solidFill>
                  <a:srgbClr val="212529"/>
                </a:solidFill>
                <a:effectLst/>
                <a:latin typeface="roboto" panose="02000000000000000000" pitchFamily="2" charset="0"/>
              </a:rPr>
              <a:t>Derde graad: 1 september 2023 </a:t>
            </a:r>
          </a:p>
          <a:p>
            <a:pPr lvl="1"/>
            <a:r>
              <a:rPr lang="nl-NL" b="0" i="0" dirty="0">
                <a:solidFill>
                  <a:srgbClr val="212529"/>
                </a:solidFill>
                <a:effectLst/>
                <a:latin typeface="roboto" panose="02000000000000000000" pitchFamily="2" charset="0"/>
              </a:rPr>
              <a:t>Se-n-Se: 1 september 2025</a:t>
            </a:r>
          </a:p>
          <a:p>
            <a:pPr marL="457200" lvl="1" indent="0">
              <a:buNone/>
            </a:pPr>
            <a:endParaRPr lang="nl-NL" b="0" i="0" dirty="0">
              <a:solidFill>
                <a:srgbClr val="212529"/>
              </a:solidFill>
              <a:effectLst/>
              <a:latin typeface="roboto" panose="02000000000000000000" pitchFamily="2" charset="0"/>
            </a:endParaRPr>
          </a:p>
          <a:p>
            <a:endParaRPr lang="nl-BE" dirty="0"/>
          </a:p>
        </p:txBody>
      </p:sp>
      <p:sp>
        <p:nvSpPr>
          <p:cNvPr id="4" name="Tijdelijke aanduiding voor inhoud 3">
            <a:extLst>
              <a:ext uri="{FF2B5EF4-FFF2-40B4-BE49-F238E27FC236}">
                <a16:creationId xmlns:a16="http://schemas.microsoft.com/office/drawing/2014/main" id="{B04CCFB8-5AD1-D414-9560-22B2FBD572D6}"/>
              </a:ext>
            </a:extLst>
          </p:cNvPr>
          <p:cNvSpPr>
            <a:spLocks noGrp="1"/>
          </p:cNvSpPr>
          <p:nvPr>
            <p:ph sz="half" idx="2"/>
          </p:nvPr>
        </p:nvSpPr>
        <p:spPr>
          <a:xfrm>
            <a:off x="6096000" y="1533592"/>
            <a:ext cx="5257800" cy="4508434"/>
          </a:xfrm>
        </p:spPr>
        <p:txBody>
          <a:bodyPr>
            <a:normAutofit fontScale="70000" lnSpcReduction="20000"/>
          </a:bodyPr>
          <a:lstStyle/>
          <a:p>
            <a:r>
              <a:rPr lang="nl-NL" b="1" u="sng" dirty="0">
                <a:solidFill>
                  <a:srgbClr val="212529"/>
                </a:solidFill>
                <a:latin typeface="roboto" panose="02000000000000000000" pitchFamily="2" charset="0"/>
              </a:rPr>
              <a:t>Wat betekent dit voor de gezinszorg?</a:t>
            </a:r>
          </a:p>
          <a:p>
            <a:pPr marL="0" indent="0">
              <a:buNone/>
            </a:pPr>
            <a:endParaRPr lang="nl-NL" dirty="0">
              <a:solidFill>
                <a:srgbClr val="212529"/>
              </a:solidFill>
              <a:latin typeface="roboto" panose="02000000000000000000" pitchFamily="2" charset="0"/>
            </a:endParaRPr>
          </a:p>
          <a:p>
            <a:pPr lvl="1"/>
            <a:r>
              <a:rPr lang="nl-NL" b="1" dirty="0">
                <a:solidFill>
                  <a:srgbClr val="212529"/>
                </a:solidFill>
                <a:latin typeface="roboto" panose="02000000000000000000" pitchFamily="2" charset="0"/>
              </a:rPr>
              <a:t>Schooljaren 2023 - 2024 &amp; 2024 - 2025</a:t>
            </a:r>
            <a:r>
              <a:rPr lang="nl-NL" dirty="0">
                <a:solidFill>
                  <a:srgbClr val="212529"/>
                </a:solidFill>
                <a:latin typeface="roboto" panose="02000000000000000000" pitchFamily="2" charset="0"/>
              </a:rPr>
              <a:t>: eerste stageaanvragen vanuit 3e graad arbeidsmarkt (voor huishoudhulp in de zorg) en dubbele finaliteit (voor verzorgenden en zorgkundigen) worden gesteld</a:t>
            </a:r>
          </a:p>
          <a:p>
            <a:pPr marL="457200" lvl="1" indent="0">
              <a:buNone/>
            </a:pPr>
            <a:endParaRPr lang="nl-NL" dirty="0">
              <a:solidFill>
                <a:srgbClr val="212529"/>
              </a:solidFill>
              <a:latin typeface="roboto" panose="02000000000000000000" pitchFamily="2" charset="0"/>
            </a:endParaRPr>
          </a:p>
          <a:p>
            <a:pPr lvl="1"/>
            <a:r>
              <a:rPr lang="nl-NL" b="1" dirty="0">
                <a:solidFill>
                  <a:srgbClr val="212529"/>
                </a:solidFill>
                <a:latin typeface="roboto" panose="02000000000000000000" pitchFamily="2" charset="0"/>
              </a:rPr>
              <a:t>Juni 2025</a:t>
            </a:r>
            <a:r>
              <a:rPr lang="nl-NL" dirty="0">
                <a:solidFill>
                  <a:srgbClr val="212529"/>
                </a:solidFill>
                <a:latin typeface="roboto" panose="02000000000000000000" pitchFamily="2" charset="0"/>
              </a:rPr>
              <a:t>: eerste leerlingen studeren af uit dubbele finaliteit &amp; arbeidsmarktfinaliteit met beroepskwalificaties. Ze behalen een onderwijskwalificatie en één of meerdere beroepskwalificaties. </a:t>
            </a:r>
          </a:p>
          <a:p>
            <a:pPr marL="457200" lvl="1" indent="0">
              <a:buNone/>
            </a:pPr>
            <a:endParaRPr lang="nl-NL" dirty="0">
              <a:solidFill>
                <a:srgbClr val="212529"/>
              </a:solidFill>
              <a:latin typeface="roboto" panose="02000000000000000000" pitchFamily="2" charset="0"/>
            </a:endParaRPr>
          </a:p>
          <a:p>
            <a:pPr lvl="1"/>
            <a:r>
              <a:rPr lang="nl-NL" b="1" dirty="0">
                <a:solidFill>
                  <a:srgbClr val="212529"/>
                </a:solidFill>
                <a:latin typeface="roboto" panose="02000000000000000000" pitchFamily="2" charset="0"/>
              </a:rPr>
              <a:t>Juni 2026</a:t>
            </a:r>
            <a:r>
              <a:rPr lang="nl-NL" dirty="0">
                <a:solidFill>
                  <a:srgbClr val="212529"/>
                </a:solidFill>
                <a:latin typeface="roboto" panose="02000000000000000000" pitchFamily="2" charset="0"/>
              </a:rPr>
              <a:t>: eerste leerlingen studeren af na Beroepsgerichte Se-N-Se (Verzorgende/Zorgkundige - Kinderbegeleider - Persoonsbegeleider)</a:t>
            </a:r>
          </a:p>
          <a:p>
            <a:endParaRPr lang="nl-BE" dirty="0"/>
          </a:p>
        </p:txBody>
      </p:sp>
      <p:pic>
        <p:nvPicPr>
          <p:cNvPr id="6" name="Afbeelding 5" descr="Afbeelding met tekst&#10;&#10;Automatisch gegenereerde beschrijving">
            <a:extLst>
              <a:ext uri="{FF2B5EF4-FFF2-40B4-BE49-F238E27FC236}">
                <a16:creationId xmlns:a16="http://schemas.microsoft.com/office/drawing/2014/main" id="{39441AD3-8BBF-147B-86F3-723766CF3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331816"/>
            <a:ext cx="2076450" cy="647700"/>
          </a:xfrm>
          <a:prstGeom prst="rect">
            <a:avLst/>
          </a:prstGeom>
        </p:spPr>
      </p:pic>
    </p:spTree>
    <p:extLst>
      <p:ext uri="{BB962C8B-B14F-4D97-AF65-F5344CB8AC3E}">
        <p14:creationId xmlns:p14="http://schemas.microsoft.com/office/powerpoint/2010/main" val="203527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inhoud 7">
            <a:extLst>
              <a:ext uri="{FF2B5EF4-FFF2-40B4-BE49-F238E27FC236}">
                <a16:creationId xmlns:a16="http://schemas.microsoft.com/office/drawing/2014/main" id="{B31AF079-7560-B395-6F51-1555114C7CCC}"/>
              </a:ext>
            </a:extLst>
          </p:cNvPr>
          <p:cNvPicPr>
            <a:picLocks noChangeAspect="1"/>
          </p:cNvPicPr>
          <p:nvPr/>
        </p:nvPicPr>
        <p:blipFill rotWithShape="1">
          <a:blip r:embed="rId2">
            <a:extLst>
              <a:ext uri="{28A0092B-C50C-407E-A947-70E740481C1C}">
                <a14:useLocalDpi xmlns:a14="http://schemas.microsoft.com/office/drawing/2010/main" val="0"/>
              </a:ext>
            </a:extLst>
          </a:blip>
          <a:srcRect l="30820" r="2372" b="58512"/>
          <a:stretch/>
        </p:blipFill>
        <p:spPr>
          <a:xfrm>
            <a:off x="452780" y="1260304"/>
            <a:ext cx="11574670" cy="4043216"/>
          </a:xfrm>
          <a:prstGeom prst="rect">
            <a:avLst/>
          </a:prstGeom>
        </p:spPr>
      </p:pic>
      <p:sp>
        <p:nvSpPr>
          <p:cNvPr id="2" name="Titel 1">
            <a:extLst>
              <a:ext uri="{FF2B5EF4-FFF2-40B4-BE49-F238E27FC236}">
                <a16:creationId xmlns:a16="http://schemas.microsoft.com/office/drawing/2014/main" id="{C6C5025A-A8E8-ADDA-3D2E-EAB242E1B77C}"/>
              </a:ext>
            </a:extLst>
          </p:cNvPr>
          <p:cNvSpPr>
            <a:spLocks noGrp="1"/>
          </p:cNvSpPr>
          <p:nvPr>
            <p:ph type="title"/>
          </p:nvPr>
        </p:nvSpPr>
        <p:spPr>
          <a:xfrm>
            <a:off x="2869031" y="49437"/>
            <a:ext cx="9097059" cy="1325563"/>
          </a:xfrm>
        </p:spPr>
        <p:txBody>
          <a:bodyPr>
            <a:normAutofit/>
          </a:bodyPr>
          <a:lstStyle/>
          <a:p>
            <a:r>
              <a:rPr lang="nl-NL" sz="3200" dirty="0"/>
              <a:t>Wat betekent dit voor instroom van verzorgenden? </a:t>
            </a:r>
            <a:endParaRPr lang="nl-BE" sz="3200" dirty="0"/>
          </a:p>
        </p:txBody>
      </p:sp>
      <p:sp>
        <p:nvSpPr>
          <p:cNvPr id="7" name="Tijdelijke aanduiding voor inhoud 6">
            <a:extLst>
              <a:ext uri="{FF2B5EF4-FFF2-40B4-BE49-F238E27FC236}">
                <a16:creationId xmlns:a16="http://schemas.microsoft.com/office/drawing/2014/main" id="{02B61840-1776-C89A-CDB8-91D981E41557}"/>
              </a:ext>
            </a:extLst>
          </p:cNvPr>
          <p:cNvSpPr>
            <a:spLocks noGrp="1"/>
          </p:cNvSpPr>
          <p:nvPr>
            <p:ph idx="1"/>
          </p:nvPr>
        </p:nvSpPr>
        <p:spPr>
          <a:xfrm>
            <a:off x="748145" y="1736436"/>
            <a:ext cx="10605655" cy="4440527"/>
          </a:xfrm>
        </p:spPr>
        <p:txBody>
          <a:bodyPr/>
          <a:lstStyle/>
          <a:p>
            <a:pPr marL="0" indent="0">
              <a:buNone/>
            </a:pPr>
            <a:r>
              <a:rPr lang="nl-NL" dirty="0"/>
              <a:t> </a:t>
            </a:r>
            <a:endParaRPr lang="nl-BE" dirty="0"/>
          </a:p>
        </p:txBody>
      </p:sp>
      <p:sp>
        <p:nvSpPr>
          <p:cNvPr id="3" name="Rechthoek 2">
            <a:extLst>
              <a:ext uri="{FF2B5EF4-FFF2-40B4-BE49-F238E27FC236}">
                <a16:creationId xmlns:a16="http://schemas.microsoft.com/office/drawing/2014/main" id="{0F274E25-AA4D-9D43-7A86-67A06A9B40B8}"/>
              </a:ext>
            </a:extLst>
          </p:cNvPr>
          <p:cNvSpPr/>
          <p:nvPr/>
        </p:nvSpPr>
        <p:spPr>
          <a:xfrm>
            <a:off x="5353128" y="1833436"/>
            <a:ext cx="2081852" cy="376228"/>
          </a:xfrm>
          <a:prstGeom prst="rect">
            <a:avLst/>
          </a:prstGeom>
          <a:noFill/>
        </p:spPr>
        <p:txBody>
          <a:bodyPr wrap="square" lIns="91440" tIns="45720" rIns="91440" bIns="45720">
            <a:spAutoFit/>
          </a:bodyPr>
          <a:lstStyle/>
          <a:p>
            <a:pPr algn="ctr"/>
            <a:r>
              <a:rPr lang="nl-NL" dirty="0">
                <a:ln w="0"/>
                <a:solidFill>
                  <a:srgbClr val="FF0000"/>
                </a:solidFill>
                <a:effectLst>
                  <a:outerShdw blurRad="38100" dist="19050" dir="2700000" algn="tl" rotWithShape="0">
                    <a:schemeClr val="dk1">
                      <a:alpha val="40000"/>
                    </a:schemeClr>
                  </a:outerShdw>
                </a:effectLst>
              </a:rPr>
              <a:t>Juni 2025</a:t>
            </a:r>
            <a:endParaRPr lang="nl-NL" b="0" cap="none" spc="0" dirty="0">
              <a:ln w="0"/>
              <a:solidFill>
                <a:srgbClr val="FF0000"/>
              </a:solidFill>
              <a:effectLst>
                <a:outerShdw blurRad="38100" dist="19050" dir="2700000" algn="tl" rotWithShape="0">
                  <a:schemeClr val="dk1">
                    <a:alpha val="40000"/>
                  </a:schemeClr>
                </a:outerShdw>
              </a:effectLst>
            </a:endParaRPr>
          </a:p>
        </p:txBody>
      </p:sp>
      <p:sp>
        <p:nvSpPr>
          <p:cNvPr id="10" name="Rechthoek 9">
            <a:extLst>
              <a:ext uri="{FF2B5EF4-FFF2-40B4-BE49-F238E27FC236}">
                <a16:creationId xmlns:a16="http://schemas.microsoft.com/office/drawing/2014/main" id="{B8424A8C-FBD3-D783-670A-03C5D0BDAF5B}"/>
              </a:ext>
            </a:extLst>
          </p:cNvPr>
          <p:cNvSpPr/>
          <p:nvPr/>
        </p:nvSpPr>
        <p:spPr>
          <a:xfrm>
            <a:off x="8127072" y="2851735"/>
            <a:ext cx="2081852" cy="376228"/>
          </a:xfrm>
          <a:prstGeom prst="rect">
            <a:avLst/>
          </a:prstGeom>
          <a:noFill/>
        </p:spPr>
        <p:txBody>
          <a:bodyPr wrap="square" lIns="91440" tIns="45720" rIns="91440" bIns="45720">
            <a:spAutoFit/>
          </a:bodyPr>
          <a:lstStyle/>
          <a:p>
            <a:pPr algn="ctr"/>
            <a:r>
              <a:rPr lang="nl-NL" dirty="0">
                <a:ln w="0"/>
                <a:solidFill>
                  <a:srgbClr val="FF0000"/>
                </a:solidFill>
                <a:effectLst>
                  <a:outerShdw blurRad="38100" dist="19050" dir="2700000" algn="tl" rotWithShape="0">
                    <a:schemeClr val="dk1">
                      <a:alpha val="40000"/>
                    </a:schemeClr>
                  </a:outerShdw>
                </a:effectLst>
              </a:rPr>
              <a:t>Juni 2026</a:t>
            </a:r>
            <a:endParaRPr lang="nl-NL" b="0" cap="none" spc="0" dirty="0">
              <a:ln w="0"/>
              <a:solidFill>
                <a:srgbClr val="FF0000"/>
              </a:solidFill>
              <a:effectLst>
                <a:outerShdw blurRad="38100" dist="19050" dir="2700000" algn="tl" rotWithShape="0">
                  <a:schemeClr val="dk1">
                    <a:alpha val="40000"/>
                  </a:schemeClr>
                </a:outerShdw>
              </a:effectLst>
            </a:endParaRPr>
          </a:p>
        </p:txBody>
      </p:sp>
      <p:sp>
        <p:nvSpPr>
          <p:cNvPr id="4" name="Rechthoek 3">
            <a:extLst>
              <a:ext uri="{FF2B5EF4-FFF2-40B4-BE49-F238E27FC236}">
                <a16:creationId xmlns:a16="http://schemas.microsoft.com/office/drawing/2014/main" id="{56B24501-E19B-F486-486D-27BF26065488}"/>
              </a:ext>
            </a:extLst>
          </p:cNvPr>
          <p:cNvSpPr/>
          <p:nvPr/>
        </p:nvSpPr>
        <p:spPr>
          <a:xfrm>
            <a:off x="5047556" y="2243223"/>
            <a:ext cx="777378" cy="338554"/>
          </a:xfrm>
          <a:prstGeom prst="rect">
            <a:avLst/>
          </a:prstGeom>
          <a:noFill/>
        </p:spPr>
        <p:txBody>
          <a:bodyPr wrap="square" lIns="91440" tIns="45720" rIns="91440" bIns="45720">
            <a:spAutoFit/>
          </a:bodyPr>
          <a:lstStyle/>
          <a:p>
            <a:pPr algn="ctr"/>
            <a:r>
              <a:rPr lang="nl-NL" sz="1600" cap="none" spc="0" dirty="0">
                <a:ln w="0"/>
                <a:solidFill>
                  <a:schemeClr val="accent5">
                    <a:lumMod val="75000"/>
                  </a:schemeClr>
                </a:solidFill>
              </a:rPr>
              <a:t>stage</a:t>
            </a:r>
          </a:p>
        </p:txBody>
      </p:sp>
      <p:sp>
        <p:nvSpPr>
          <p:cNvPr id="13" name="Rechthoek 12">
            <a:extLst>
              <a:ext uri="{FF2B5EF4-FFF2-40B4-BE49-F238E27FC236}">
                <a16:creationId xmlns:a16="http://schemas.microsoft.com/office/drawing/2014/main" id="{FBC28A4B-70BE-B7A7-F694-0C2AE4CA4CB1}"/>
              </a:ext>
            </a:extLst>
          </p:cNvPr>
          <p:cNvSpPr/>
          <p:nvPr/>
        </p:nvSpPr>
        <p:spPr>
          <a:xfrm>
            <a:off x="5707890" y="2919410"/>
            <a:ext cx="686164" cy="338554"/>
          </a:xfrm>
          <a:prstGeom prst="rect">
            <a:avLst/>
          </a:prstGeom>
          <a:noFill/>
        </p:spPr>
        <p:txBody>
          <a:bodyPr wrap="square" lIns="91440" tIns="45720" rIns="91440" bIns="45720">
            <a:spAutoFit/>
          </a:bodyPr>
          <a:lstStyle/>
          <a:p>
            <a:pPr algn="ctr"/>
            <a:r>
              <a:rPr lang="nl-NL" sz="1600" cap="none" spc="0" dirty="0">
                <a:ln w="0"/>
                <a:solidFill>
                  <a:schemeClr val="accent5">
                    <a:lumMod val="75000"/>
                  </a:schemeClr>
                </a:solidFill>
              </a:rPr>
              <a:t>stage</a:t>
            </a:r>
            <a:endParaRPr lang="nl-NL" cap="none" spc="0" dirty="0">
              <a:ln w="0"/>
              <a:solidFill>
                <a:schemeClr val="accent5">
                  <a:lumMod val="75000"/>
                </a:schemeClr>
              </a:solidFill>
            </a:endParaRPr>
          </a:p>
        </p:txBody>
      </p:sp>
      <p:sp>
        <p:nvSpPr>
          <p:cNvPr id="14" name="Rechthoek 13">
            <a:extLst>
              <a:ext uri="{FF2B5EF4-FFF2-40B4-BE49-F238E27FC236}">
                <a16:creationId xmlns:a16="http://schemas.microsoft.com/office/drawing/2014/main" id="{0C847CF8-F997-205E-3F0B-C7F43A4E7C1E}"/>
              </a:ext>
            </a:extLst>
          </p:cNvPr>
          <p:cNvSpPr/>
          <p:nvPr/>
        </p:nvSpPr>
        <p:spPr>
          <a:xfrm>
            <a:off x="8327706" y="3748005"/>
            <a:ext cx="686164" cy="338554"/>
          </a:xfrm>
          <a:prstGeom prst="rect">
            <a:avLst/>
          </a:prstGeom>
          <a:noFill/>
        </p:spPr>
        <p:txBody>
          <a:bodyPr wrap="square" lIns="91440" tIns="45720" rIns="91440" bIns="45720">
            <a:spAutoFit/>
          </a:bodyPr>
          <a:lstStyle/>
          <a:p>
            <a:pPr algn="ctr"/>
            <a:r>
              <a:rPr lang="nl-NL" sz="1600" cap="none" spc="0" dirty="0">
                <a:ln w="0"/>
                <a:solidFill>
                  <a:schemeClr val="accent5">
                    <a:lumMod val="75000"/>
                  </a:schemeClr>
                </a:solidFill>
              </a:rPr>
              <a:t>stage</a:t>
            </a:r>
            <a:endParaRPr lang="nl-NL" cap="none" spc="0" dirty="0">
              <a:ln w="0"/>
              <a:solidFill>
                <a:schemeClr val="accent5">
                  <a:lumMod val="75000"/>
                </a:schemeClr>
              </a:solidFill>
            </a:endParaRPr>
          </a:p>
        </p:txBody>
      </p:sp>
      <p:sp>
        <p:nvSpPr>
          <p:cNvPr id="15" name="Rechthoek 14">
            <a:extLst>
              <a:ext uri="{FF2B5EF4-FFF2-40B4-BE49-F238E27FC236}">
                <a16:creationId xmlns:a16="http://schemas.microsoft.com/office/drawing/2014/main" id="{EEC368B5-3D35-9934-1241-6DF6E3F46A42}"/>
              </a:ext>
            </a:extLst>
          </p:cNvPr>
          <p:cNvSpPr/>
          <p:nvPr/>
        </p:nvSpPr>
        <p:spPr>
          <a:xfrm>
            <a:off x="8670788" y="4757241"/>
            <a:ext cx="1551520" cy="338554"/>
          </a:xfrm>
          <a:prstGeom prst="rect">
            <a:avLst/>
          </a:prstGeom>
          <a:noFill/>
        </p:spPr>
        <p:txBody>
          <a:bodyPr wrap="square" lIns="91440" tIns="45720" rIns="91440" bIns="45720">
            <a:spAutoFit/>
          </a:bodyPr>
          <a:lstStyle/>
          <a:p>
            <a:pPr algn="ctr"/>
            <a:r>
              <a:rPr lang="nl-NL" sz="1600" dirty="0">
                <a:ln w="0"/>
                <a:solidFill>
                  <a:schemeClr val="accent5">
                    <a:lumMod val="75000"/>
                  </a:schemeClr>
                </a:solidFill>
              </a:rPr>
              <a:t>werkplekleren</a:t>
            </a:r>
            <a:endParaRPr lang="nl-NL" cap="none" spc="0" dirty="0">
              <a:ln w="0"/>
              <a:solidFill>
                <a:schemeClr val="accent5">
                  <a:lumMod val="75000"/>
                </a:schemeClr>
              </a:solidFill>
            </a:endParaRPr>
          </a:p>
        </p:txBody>
      </p:sp>
      <p:sp>
        <p:nvSpPr>
          <p:cNvPr id="16" name="Rechthoek 15">
            <a:extLst>
              <a:ext uri="{FF2B5EF4-FFF2-40B4-BE49-F238E27FC236}">
                <a16:creationId xmlns:a16="http://schemas.microsoft.com/office/drawing/2014/main" id="{077789BD-F712-985B-6E0B-9D2DB77AC51F}"/>
              </a:ext>
            </a:extLst>
          </p:cNvPr>
          <p:cNvSpPr/>
          <p:nvPr/>
        </p:nvSpPr>
        <p:spPr>
          <a:xfrm>
            <a:off x="5823390" y="4086559"/>
            <a:ext cx="686164" cy="338554"/>
          </a:xfrm>
          <a:prstGeom prst="rect">
            <a:avLst/>
          </a:prstGeom>
          <a:noFill/>
        </p:spPr>
        <p:txBody>
          <a:bodyPr wrap="square" lIns="91440" tIns="45720" rIns="91440" bIns="45720">
            <a:spAutoFit/>
          </a:bodyPr>
          <a:lstStyle/>
          <a:p>
            <a:pPr algn="ctr"/>
            <a:r>
              <a:rPr lang="nl-NL" sz="1600" cap="none" spc="0" dirty="0">
                <a:ln w="0"/>
                <a:solidFill>
                  <a:schemeClr val="accent5">
                    <a:lumMod val="75000"/>
                  </a:schemeClr>
                </a:solidFill>
              </a:rPr>
              <a:t>stage</a:t>
            </a:r>
            <a:endParaRPr lang="nl-NL" cap="none" spc="0" dirty="0">
              <a:ln w="0"/>
              <a:solidFill>
                <a:schemeClr val="accent5">
                  <a:lumMod val="75000"/>
                </a:schemeClr>
              </a:solidFill>
            </a:endParaRPr>
          </a:p>
        </p:txBody>
      </p:sp>
      <p:pic>
        <p:nvPicPr>
          <p:cNvPr id="6" name="Afbeelding 5" descr="Afbeelding met tekst&#10;&#10;Automatisch gegenereerde beschrijving">
            <a:extLst>
              <a:ext uri="{FF2B5EF4-FFF2-40B4-BE49-F238E27FC236}">
                <a16:creationId xmlns:a16="http://schemas.microsoft.com/office/drawing/2014/main" id="{E780EEA5-CBFB-7DC6-D4B9-3C6EC010B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84" y="413377"/>
            <a:ext cx="2076450" cy="647700"/>
          </a:xfrm>
          <a:prstGeom prst="rect">
            <a:avLst/>
          </a:prstGeom>
        </p:spPr>
      </p:pic>
    </p:spTree>
    <p:extLst>
      <p:ext uri="{BB962C8B-B14F-4D97-AF65-F5344CB8AC3E}">
        <p14:creationId xmlns:p14="http://schemas.microsoft.com/office/powerpoint/2010/main" val="424841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0373E-BAC9-611E-757F-D2A681345CEE}"/>
              </a:ext>
            </a:extLst>
          </p:cNvPr>
          <p:cNvSpPr>
            <a:spLocks noGrp="1"/>
          </p:cNvSpPr>
          <p:nvPr>
            <p:ph type="title"/>
          </p:nvPr>
        </p:nvSpPr>
        <p:spPr>
          <a:xfrm>
            <a:off x="3057236" y="176506"/>
            <a:ext cx="9014691" cy="1325563"/>
          </a:xfrm>
        </p:spPr>
        <p:txBody>
          <a:bodyPr>
            <a:normAutofit/>
          </a:bodyPr>
          <a:lstStyle/>
          <a:p>
            <a:r>
              <a:rPr lang="nl-NL" sz="4000"/>
              <a:t>Wat betekent dit voor stages? </a:t>
            </a:r>
            <a:endParaRPr lang="nl-BE" sz="4000" dirty="0"/>
          </a:p>
        </p:txBody>
      </p:sp>
      <p:sp>
        <p:nvSpPr>
          <p:cNvPr id="3" name="Tijdelijke aanduiding voor inhoud 2">
            <a:extLst>
              <a:ext uri="{FF2B5EF4-FFF2-40B4-BE49-F238E27FC236}">
                <a16:creationId xmlns:a16="http://schemas.microsoft.com/office/drawing/2014/main" id="{A5F8AE19-1AB6-F7D2-BAAF-A39BE043F699}"/>
              </a:ext>
            </a:extLst>
          </p:cNvPr>
          <p:cNvSpPr>
            <a:spLocks noGrp="1"/>
          </p:cNvSpPr>
          <p:nvPr>
            <p:ph idx="1"/>
          </p:nvPr>
        </p:nvSpPr>
        <p:spPr>
          <a:xfrm>
            <a:off x="687888" y="1383197"/>
            <a:ext cx="10515600" cy="4837690"/>
          </a:xfrm>
        </p:spPr>
        <p:txBody>
          <a:bodyPr>
            <a:normAutofit fontScale="92500"/>
          </a:bodyPr>
          <a:lstStyle/>
          <a:p>
            <a:pPr marL="0" indent="0">
              <a:buNone/>
            </a:pPr>
            <a:r>
              <a:rPr lang="nl-NL" sz="2400" b="1" u="sng" dirty="0">
                <a:solidFill>
                  <a:srgbClr val="212529"/>
                </a:solidFill>
              </a:rPr>
              <a:t>Schooljaren 2023 - 2024 &amp; 2024 – 2025: aanvragen voor stage </a:t>
            </a:r>
          </a:p>
          <a:p>
            <a:r>
              <a:rPr lang="nl-NL" dirty="0"/>
              <a:t>STAGE = competenties inoefenen op de werkplek</a:t>
            </a:r>
          </a:p>
          <a:p>
            <a:r>
              <a:rPr lang="nl-NL" dirty="0"/>
              <a:t>Urencontingent nog niet bepaald door onderwijs </a:t>
            </a:r>
          </a:p>
          <a:p>
            <a:r>
              <a:rPr lang="nl-NL" dirty="0"/>
              <a:t>Belangrijke nuance: </a:t>
            </a:r>
          </a:p>
          <a:p>
            <a:pPr lvl="1"/>
            <a:r>
              <a:rPr lang="nl-NL" dirty="0"/>
              <a:t>Arbeidsmarktfinaliteit: </a:t>
            </a:r>
            <a:r>
              <a:rPr lang="nl-NL" sz="2600" dirty="0">
                <a:highlight>
                  <a:srgbClr val="00FF00"/>
                </a:highlight>
              </a:rPr>
              <a:t>BK logistiek en huishoudhulp </a:t>
            </a:r>
            <a:endParaRPr lang="nl-NL" dirty="0">
              <a:highlight>
                <a:srgbClr val="00FF00"/>
              </a:highlight>
            </a:endParaRPr>
          </a:p>
          <a:p>
            <a:pPr lvl="2"/>
            <a:r>
              <a:rPr lang="nl-NL" dirty="0"/>
              <a:t>Competenties inoefenen op werkplek, ook als voorbereiding op beroepsgerichte Se-n-Se</a:t>
            </a:r>
          </a:p>
          <a:p>
            <a:pPr lvl="1"/>
            <a:r>
              <a:rPr lang="nl-NL" dirty="0"/>
              <a:t>Dubbele finaliteit: </a:t>
            </a:r>
            <a:r>
              <a:rPr lang="nl-NL" dirty="0">
                <a:highlight>
                  <a:srgbClr val="FFFF00"/>
                </a:highlight>
              </a:rPr>
              <a:t>BK Verzorgende &amp; BK Zorgkundige</a:t>
            </a:r>
          </a:p>
          <a:p>
            <a:pPr lvl="2"/>
            <a:r>
              <a:rPr lang="nl-NL" dirty="0"/>
              <a:t>Beperkt aantal uren,  ook mogelijke doorstroom naar </a:t>
            </a:r>
            <a:r>
              <a:rPr lang="nl-NL" dirty="0" err="1"/>
              <a:t>bvb</a:t>
            </a:r>
            <a:r>
              <a:rPr lang="nl-NL" dirty="0"/>
              <a:t>. bachelor verpleegkunde, andere paramedische bachelors …</a:t>
            </a:r>
          </a:p>
          <a:p>
            <a:pPr marL="0" indent="0">
              <a:buNone/>
            </a:pPr>
            <a:r>
              <a:rPr lang="nl-NL" sz="2400" b="1" u="sng" dirty="0"/>
              <a:t>Schooljaar 2025-2026: aanvragen voor stage Se-N-Se</a:t>
            </a:r>
          </a:p>
          <a:p>
            <a:r>
              <a:rPr lang="nl-NL" dirty="0"/>
              <a:t>Beroepsgerichte Se-N-Se: </a:t>
            </a:r>
            <a:r>
              <a:rPr lang="nl-NL" dirty="0">
                <a:highlight>
                  <a:srgbClr val="FFFF00"/>
                </a:highlight>
              </a:rPr>
              <a:t>BK Verzorgende &amp; BK Zorgkundige</a:t>
            </a:r>
          </a:p>
          <a:p>
            <a:pPr lvl="1"/>
            <a:r>
              <a:rPr lang="nl-BE" dirty="0"/>
              <a:t>Competenties inoefenen op werkplek, beroepsspecialisatie dus veel praktijkervaring</a:t>
            </a:r>
          </a:p>
        </p:txBody>
      </p:sp>
      <p:pic>
        <p:nvPicPr>
          <p:cNvPr id="6" name="Afbeelding 5" descr="Afbeelding met tekst&#10;&#10;Automatisch gegenereerde beschrijving">
            <a:extLst>
              <a:ext uri="{FF2B5EF4-FFF2-40B4-BE49-F238E27FC236}">
                <a16:creationId xmlns:a16="http://schemas.microsoft.com/office/drawing/2014/main" id="{7F5200F5-D2C4-A5AE-3C11-26AFDBA9C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88" y="515437"/>
            <a:ext cx="2076450" cy="647700"/>
          </a:xfrm>
          <a:prstGeom prst="rect">
            <a:avLst/>
          </a:prstGeom>
        </p:spPr>
      </p:pic>
    </p:spTree>
    <p:extLst>
      <p:ext uri="{BB962C8B-B14F-4D97-AF65-F5344CB8AC3E}">
        <p14:creationId xmlns:p14="http://schemas.microsoft.com/office/powerpoint/2010/main" val="57461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Centraal aanmeldsysteem gezinszorg</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62182" y="1560945"/>
            <a:ext cx="10291618" cy="4616018"/>
          </a:xfrm>
        </p:spPr>
        <p:txBody>
          <a:bodyPr>
            <a:normAutofit/>
          </a:bodyPr>
          <a:lstStyle/>
          <a:p>
            <a:pPr marL="0" indent="0">
              <a:buNone/>
            </a:pPr>
            <a:r>
              <a:rPr lang="nl-NL" sz="2600" b="1" u="sng" dirty="0">
                <a:ea typeface="roboto" panose="02000000000000000000" pitchFamily="2" charset="0"/>
              </a:rPr>
              <a:t>Centraal aanmeldsysteem </a:t>
            </a:r>
            <a:r>
              <a:rPr lang="nl-NL" b="1" u="sng" dirty="0">
                <a:ea typeface="roboto" panose="02000000000000000000" pitchFamily="2" charset="0"/>
              </a:rPr>
              <a:t>= matchingssyteem</a:t>
            </a:r>
          </a:p>
          <a:p>
            <a:pPr lvl="1"/>
            <a:r>
              <a:rPr lang="nl-BE" sz="2400" dirty="0"/>
              <a:t>Om zoektocht naar stages voor leerlingen uit het 7</a:t>
            </a:r>
            <a:r>
              <a:rPr lang="nl-BE" sz="2400" baseline="30000" dirty="0"/>
              <a:t>de</a:t>
            </a:r>
            <a:r>
              <a:rPr lang="nl-BE" sz="2400" dirty="0"/>
              <a:t> jaar thuis- en bejaardenzorg/zorgkundige en de opleiding verzorgende uit het volwassenenonderwijs te stroomlijnen</a:t>
            </a:r>
          </a:p>
          <a:p>
            <a:pPr lvl="1"/>
            <a:r>
              <a:rPr lang="nl-BE" dirty="0"/>
              <a:t>Alternatieve initiatieven voor 6</a:t>
            </a:r>
            <a:r>
              <a:rPr lang="nl-BE" baseline="30000" dirty="0"/>
              <a:t>e</a:t>
            </a:r>
            <a:r>
              <a:rPr lang="nl-BE" dirty="0"/>
              <a:t> </a:t>
            </a:r>
            <a:r>
              <a:rPr lang="nl-BE" dirty="0" err="1"/>
              <a:t>jaars</a:t>
            </a:r>
            <a:endParaRPr lang="nl-BE" sz="2400" dirty="0"/>
          </a:p>
          <a:p>
            <a:pPr lvl="1"/>
            <a:r>
              <a:rPr lang="nl-BE" sz="2400" dirty="0"/>
              <a:t>Ook voor leerlingen uit het duale traject verzorgende/zorgkundige!!</a:t>
            </a:r>
          </a:p>
          <a:p>
            <a:pPr lvl="1"/>
            <a:r>
              <a:rPr lang="nl-BE" dirty="0"/>
              <a:t>Regionale partners</a:t>
            </a:r>
            <a:endParaRPr lang="nl-BE" sz="2400" dirty="0"/>
          </a:p>
          <a:p>
            <a:pPr lvl="1"/>
            <a:r>
              <a:rPr lang="nl-BE" dirty="0"/>
              <a:t>Tool geautomatiseerd en verfijnd</a:t>
            </a:r>
          </a:p>
          <a:p>
            <a:pPr lvl="1"/>
            <a:r>
              <a:rPr lang="nl-BE" dirty="0"/>
              <a:t>Infosessie omtrent de tool vond plaats op dinsdag 30 augustus 2022</a:t>
            </a:r>
          </a:p>
          <a:p>
            <a:pPr marL="457200" lvl="1" indent="0">
              <a:buNone/>
            </a:pPr>
            <a:endParaRPr lang="nl-BE" dirty="0"/>
          </a:p>
          <a:p>
            <a:pPr marL="457200" lvl="1" indent="0">
              <a:buNone/>
            </a:pPr>
            <a:r>
              <a:rPr lang="nl-BE" dirty="0">
                <a:hlinkClick r:id="rId2"/>
              </a:rPr>
              <a:t>Meer info</a:t>
            </a:r>
            <a:endParaRPr lang="nl-BE" dirty="0"/>
          </a:p>
          <a:p>
            <a:pPr lvl="1"/>
            <a:endParaRPr lang="nl-BE" sz="2400" dirty="0"/>
          </a:p>
          <a:p>
            <a:pPr marL="457200" lvl="1"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EE557E3E-23A8-1118-DA95-9F37C497C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spTree>
    <p:extLst>
      <p:ext uri="{BB962C8B-B14F-4D97-AF65-F5344CB8AC3E}">
        <p14:creationId xmlns:p14="http://schemas.microsoft.com/office/powerpoint/2010/main" val="414562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7AAFC-C45C-0037-59F3-795CD63E807A}"/>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600">
                <a:solidFill>
                  <a:schemeClr val="tx1"/>
                </a:solidFill>
                <a:latin typeface="+mj-lt"/>
              </a:rPr>
              <a:t>Tijd voor vragen</a:t>
            </a:r>
          </a:p>
        </p:txBody>
      </p:sp>
      <p:pic>
        <p:nvPicPr>
          <p:cNvPr id="4" name="Afbeelding 3">
            <a:extLst>
              <a:ext uri="{FF2B5EF4-FFF2-40B4-BE49-F238E27FC236}">
                <a16:creationId xmlns:a16="http://schemas.microsoft.com/office/drawing/2014/main" id="{29855474-97FB-74A4-E35F-1C5FBD526098}"/>
              </a:ext>
            </a:extLst>
          </p:cNvPr>
          <p:cNvPicPr>
            <a:picLocks noChangeAspect="1"/>
          </p:cNvPicPr>
          <p:nvPr/>
        </p:nvPicPr>
        <p:blipFill rotWithShape="1">
          <a:blip r:embed="rId2">
            <a:extLst>
              <a:ext uri="{28A0092B-C50C-407E-A947-70E740481C1C}">
                <a14:useLocalDpi xmlns:a14="http://schemas.microsoft.com/office/drawing/2010/main" val="0"/>
              </a:ext>
            </a:extLst>
          </a:blip>
          <a:srcRect l="18898" r="13235"/>
          <a:stretch/>
        </p:blipFill>
        <p:spPr>
          <a:xfrm>
            <a:off x="1" y="10"/>
            <a:ext cx="4654296" cy="6857990"/>
          </a:xfrm>
          <a:prstGeom prst="rect">
            <a:avLst/>
          </a:prstGeom>
        </p:spPr>
      </p:pic>
    </p:spTree>
    <p:extLst>
      <p:ext uri="{BB962C8B-B14F-4D97-AF65-F5344CB8AC3E}">
        <p14:creationId xmlns:p14="http://schemas.microsoft.com/office/powerpoint/2010/main" val="134133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296063" y="1999615"/>
            <a:ext cx="937194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Duaal Leren in het </a:t>
            </a:r>
            <a:r>
              <a:rPr lang="en-US" sz="7200" kern="1200" dirty="0" err="1">
                <a:solidFill>
                  <a:schemeClr val="tx1"/>
                </a:solidFill>
                <a:latin typeface="+mj-lt"/>
                <a:ea typeface="+mj-ea"/>
                <a:cs typeface="+mj-cs"/>
              </a:rPr>
              <a:t>secundair</a:t>
            </a:r>
            <a:r>
              <a:rPr lang="en-US" sz="7200" kern="1200" dirty="0">
                <a:solidFill>
                  <a:schemeClr val="tx1"/>
                </a:solidFill>
                <a:latin typeface="+mj-lt"/>
                <a:ea typeface="+mj-ea"/>
                <a:cs typeface="+mj-cs"/>
              </a:rPr>
              <a:t> onderwijs</a:t>
            </a:r>
          </a:p>
        </p:txBody>
      </p:sp>
      <p:sp>
        <p:nvSpPr>
          <p:cNvPr id="26"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5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FE719E-AB63-5DD3-AC4E-DFDD391F8F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sp>
        <p:nvSpPr>
          <p:cNvPr id="7" name="Rechthoek: afgeronde hoeken 6">
            <a:extLst>
              <a:ext uri="{FF2B5EF4-FFF2-40B4-BE49-F238E27FC236}">
                <a16:creationId xmlns:a16="http://schemas.microsoft.com/office/drawing/2014/main" id="{E92BEA75-1C7F-A8CA-A93E-4D066664FFA0}"/>
              </a:ext>
            </a:extLst>
          </p:cNvPr>
          <p:cNvSpPr/>
          <p:nvPr/>
        </p:nvSpPr>
        <p:spPr>
          <a:xfrm>
            <a:off x="7937269" y="2193267"/>
            <a:ext cx="4005072" cy="6492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1895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16C5-DBD4-D15E-DF64-6011A83CB9AD}"/>
              </a:ext>
            </a:extLst>
          </p:cNvPr>
          <p:cNvSpPr>
            <a:spLocks noGrp="1"/>
          </p:cNvSpPr>
          <p:nvPr>
            <p:ph type="title"/>
          </p:nvPr>
        </p:nvSpPr>
        <p:spPr>
          <a:xfrm>
            <a:off x="1913468" y="365125"/>
            <a:ext cx="9440332" cy="1325563"/>
          </a:xfrm>
        </p:spPr>
        <p:txBody>
          <a:bodyPr>
            <a:normAutofit/>
          </a:bodyPr>
          <a:lstStyle/>
          <a:p>
            <a:r>
              <a:rPr lang="nl-NL" sz="5400"/>
              <a:t>Praktisch</a:t>
            </a:r>
            <a:endParaRPr lang="nl-BE" sz="5400"/>
          </a:p>
        </p:txBody>
      </p:sp>
      <p:graphicFrame>
        <p:nvGraphicFramePr>
          <p:cNvPr id="5" name="Tijdelijke aanduiding voor inhoud 2">
            <a:extLst>
              <a:ext uri="{FF2B5EF4-FFF2-40B4-BE49-F238E27FC236}">
                <a16:creationId xmlns:a16="http://schemas.microsoft.com/office/drawing/2014/main" id="{EE74E523-EBEC-3EE1-20C3-557966636046}"/>
              </a:ext>
            </a:extLst>
          </p:cNvPr>
          <p:cNvGraphicFramePr>
            <a:graphicFrameLocks noGrp="1"/>
          </p:cNvGraphicFramePr>
          <p:nvPr>
            <p:ph idx="1"/>
            <p:extLst>
              <p:ext uri="{D42A27DB-BD31-4B8C-83A1-F6EECF244321}">
                <p14:modId xmlns:p14="http://schemas.microsoft.com/office/powerpoint/2010/main" val="34918384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43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Duaal leren in het secundair onderwijs</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67269" y="1669427"/>
            <a:ext cx="4148254" cy="4775978"/>
          </a:xfrm>
        </p:spPr>
        <p:txBody>
          <a:bodyPr>
            <a:normAutofit/>
          </a:bodyPr>
          <a:lstStyle/>
          <a:p>
            <a:pPr marL="0" indent="0" algn="ctr">
              <a:buNone/>
            </a:pPr>
            <a:endParaRPr lang="nl-NL" sz="2400" b="1" dirty="0">
              <a:latin typeface="roboto" panose="02000000000000000000" pitchFamily="2" charset="0"/>
              <a:ea typeface="roboto" panose="02000000000000000000" pitchFamily="2" charset="0"/>
            </a:endParaRPr>
          </a:p>
          <a:p>
            <a:pPr marL="0" indent="0" algn="ctr">
              <a:buNone/>
            </a:pPr>
            <a:r>
              <a:rPr lang="nl-BE" i="1" dirty="0"/>
              <a:t>Door duaal leren krijgen jongeren de kans om veel werkervaring op te doen. Hierdoor komen jongeren sterker op de arbeidsmarkt terecht. </a:t>
            </a:r>
          </a:p>
          <a:p>
            <a:pPr marL="0" indent="0" algn="ctr">
              <a:buNone/>
            </a:pPr>
            <a:r>
              <a:rPr lang="nl-BE" i="1" dirty="0"/>
              <a:t>Duaal leren wordt gezien als een </a:t>
            </a:r>
            <a:r>
              <a:rPr lang="nl-BE" b="1" i="1" dirty="0"/>
              <a:t>mogelijk instroomkanaal.</a:t>
            </a:r>
            <a:endParaRPr lang="nl-BE" b="1" i="1" dirty="0">
              <a:highlight>
                <a:srgbClr val="FFFF00"/>
              </a:highlight>
            </a:endParaRPr>
          </a:p>
          <a:p>
            <a:pPr lvl="1"/>
            <a:endParaRPr lang="nl-BE" dirty="0"/>
          </a:p>
        </p:txBody>
      </p:sp>
      <p:pic>
        <p:nvPicPr>
          <p:cNvPr id="7" name="Afbeelding 6" descr="Afbeelding met tekst&#10;&#10;Automatisch gegenereerde beschrijving">
            <a:extLst>
              <a:ext uri="{FF2B5EF4-FFF2-40B4-BE49-F238E27FC236}">
                <a16:creationId xmlns:a16="http://schemas.microsoft.com/office/drawing/2014/main" id="{F1220985-0DB6-9029-9B27-DFBA39D13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33" y="357186"/>
            <a:ext cx="2076450" cy="647700"/>
          </a:xfrm>
          <a:prstGeom prst="rect">
            <a:avLst/>
          </a:prstGeom>
        </p:spPr>
      </p:pic>
      <p:pic>
        <p:nvPicPr>
          <p:cNvPr id="5" name="Afbeelding 4" descr="Afbeelding met persoon, binnen&#10;&#10;Automatisch gegenereerde beschrijving">
            <a:extLst>
              <a:ext uri="{FF2B5EF4-FFF2-40B4-BE49-F238E27FC236}">
                <a16:creationId xmlns:a16="http://schemas.microsoft.com/office/drawing/2014/main" id="{14369F4A-6AEC-29CF-D11B-27159B5E8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327" y="1517650"/>
            <a:ext cx="5765800" cy="3822700"/>
          </a:xfrm>
          <a:prstGeom prst="rect">
            <a:avLst/>
          </a:prstGeom>
        </p:spPr>
      </p:pic>
    </p:spTree>
    <p:extLst>
      <p:ext uri="{BB962C8B-B14F-4D97-AF65-F5344CB8AC3E}">
        <p14:creationId xmlns:p14="http://schemas.microsoft.com/office/powerpoint/2010/main" val="286108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Wat is duaal leren? </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628650" y="1560945"/>
            <a:ext cx="10725150" cy="4616018"/>
          </a:xfrm>
        </p:spPr>
        <p:txBody>
          <a:bodyPr>
            <a:normAutofit fontScale="92500" lnSpcReduction="20000"/>
          </a:bodyPr>
          <a:lstStyle/>
          <a:p>
            <a:pPr lvl="1"/>
            <a:r>
              <a:rPr lang="nl-NL" dirty="0"/>
              <a:t>Intensieve vorm van werkplekleren</a:t>
            </a:r>
          </a:p>
          <a:p>
            <a:pPr lvl="1"/>
            <a:r>
              <a:rPr lang="nl-NL" dirty="0"/>
              <a:t>Focus op </a:t>
            </a:r>
            <a:r>
              <a:rPr lang="nl-NL" b="1" dirty="0"/>
              <a:t>arbeidsmarktrijpe jongeren </a:t>
            </a:r>
          </a:p>
          <a:p>
            <a:pPr lvl="1"/>
            <a:r>
              <a:rPr lang="nl-NL" dirty="0"/>
              <a:t>Een traject waarin algemene en beroepsgerichte vorming en werkervaring één geheel vormen. </a:t>
            </a:r>
          </a:p>
          <a:p>
            <a:pPr lvl="1"/>
            <a:r>
              <a:rPr lang="nl-NL" dirty="0"/>
              <a:t>Het leertraject bestaat dus uit een </a:t>
            </a:r>
            <a:r>
              <a:rPr lang="nl-NL" b="1" dirty="0"/>
              <a:t>les- en werkplekcomponent </a:t>
            </a:r>
            <a:r>
              <a:rPr lang="nl-NL" dirty="0"/>
              <a:t>die op elkaar zijn afgestemd en samen een coherent geheel vormen.</a:t>
            </a:r>
          </a:p>
          <a:p>
            <a:pPr lvl="1"/>
            <a:r>
              <a:rPr lang="nl-NL" dirty="0"/>
              <a:t>Jongeren verwerven een onderwijs en/of beroepskwalificatie. </a:t>
            </a:r>
          </a:p>
          <a:p>
            <a:pPr lvl="1"/>
            <a:endParaRPr lang="nl-NL" dirty="0"/>
          </a:p>
          <a:p>
            <a:pPr lvl="1"/>
            <a:r>
              <a:rPr lang="nl-NL" dirty="0"/>
              <a:t>Uitgerold in het secundair onderwijs ((D)BSO, </a:t>
            </a:r>
            <a:r>
              <a:rPr lang="nl-NL" dirty="0" err="1"/>
              <a:t>BuSO</a:t>
            </a:r>
            <a:r>
              <a:rPr lang="nl-NL" dirty="0"/>
              <a:t>, Syntra, TSO) vanaf september 2019</a:t>
            </a:r>
          </a:p>
          <a:p>
            <a:pPr lvl="1"/>
            <a:r>
              <a:rPr lang="nl-NL" dirty="0"/>
              <a:t>Vanaf september 2022 ook in het volwassenenonderwijs</a:t>
            </a:r>
          </a:p>
          <a:p>
            <a:pPr lvl="1"/>
            <a:r>
              <a:rPr lang="nl-NL" dirty="0"/>
              <a:t>Voor de opleiding verzorgende/zorgkundige duaal aangestuurd door 2 sectorale partnerschappen:</a:t>
            </a:r>
          </a:p>
          <a:p>
            <a:pPr lvl="2"/>
            <a:r>
              <a:rPr lang="nl-NL" dirty="0" err="1"/>
              <a:t>Social</a:t>
            </a:r>
            <a:r>
              <a:rPr lang="nl-NL" dirty="0"/>
              <a:t> Profit</a:t>
            </a:r>
          </a:p>
          <a:p>
            <a:pPr lvl="2"/>
            <a:r>
              <a:rPr lang="nl-NL" dirty="0"/>
              <a:t>Lokale Besturen</a:t>
            </a:r>
          </a:p>
          <a:p>
            <a:pPr lvl="1"/>
            <a:endParaRPr lang="nl-BE" dirty="0"/>
          </a:p>
        </p:txBody>
      </p:sp>
      <p:pic>
        <p:nvPicPr>
          <p:cNvPr id="6" name="Afbeelding 5" descr="Afbeelding met tekst&#10;&#10;Automatisch gegenereerde beschrijving">
            <a:extLst>
              <a:ext uri="{FF2B5EF4-FFF2-40B4-BE49-F238E27FC236}">
                <a16:creationId xmlns:a16="http://schemas.microsoft.com/office/drawing/2014/main" id="{F1DFBDAA-DE50-175F-44D5-E1DA11141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57186"/>
            <a:ext cx="2076450" cy="647700"/>
          </a:xfrm>
          <a:prstGeom prst="rect">
            <a:avLst/>
          </a:prstGeom>
        </p:spPr>
      </p:pic>
    </p:spTree>
    <p:extLst>
      <p:ext uri="{BB962C8B-B14F-4D97-AF65-F5344CB8AC3E}">
        <p14:creationId xmlns:p14="http://schemas.microsoft.com/office/powerpoint/2010/main" val="1238110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Vereisten voor de organisatie</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74420" y="1451610"/>
            <a:ext cx="10279380" cy="4725352"/>
          </a:xfrm>
        </p:spPr>
        <p:txBody>
          <a:bodyPr>
            <a:normAutofit/>
          </a:bodyPr>
          <a:lstStyle/>
          <a:p>
            <a:pPr marL="0" indent="0">
              <a:buNone/>
            </a:pP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Erkenningsaanvraag indienen per vestiging via </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rPr>
              <a:t>www.werkplekduaal.be </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(antwoord binnen 14 dagen – geldig voor 5 jaar). </a:t>
            </a:r>
          </a:p>
          <a:p>
            <a:pPr marL="0" indent="0">
              <a:buNone/>
            </a:pP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Daarvoor moet je voldoen aan volgende </a:t>
            </a:r>
            <a:r>
              <a:rPr lang="nl-BE"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erkenningsvoorwaarden</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1°een </a:t>
            </a:r>
            <a:r>
              <a:rPr lang="nl-BE"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mentor</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aanduiden;</a:t>
            </a:r>
          </a:p>
          <a:p>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2°qua </a:t>
            </a:r>
            <a:r>
              <a:rPr lang="nl-BE"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organisatie en bedrijfsuitrusting voldoen </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om de opleiding op de werkplek van een leerling mogelijk te maken overeenkomstig het opleidingsplan;</a:t>
            </a:r>
          </a:p>
          <a:p>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3°voldoende </a:t>
            </a:r>
            <a:r>
              <a:rPr lang="nl-BE"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financiële draagkracht </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hebben;</a:t>
            </a:r>
          </a:p>
          <a:p>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4°</a:t>
            </a:r>
            <a:r>
              <a:rPr lang="nl-BE"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geen veroordelingen </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hebben opgelopen;</a:t>
            </a:r>
          </a:p>
          <a:p>
            <a:pPr marL="457200" lvl="1"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F4F868D8-E6A8-CA3B-05D3-2A9433BCD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357186"/>
            <a:ext cx="2076450" cy="647700"/>
          </a:xfrm>
          <a:prstGeom prst="rect">
            <a:avLst/>
          </a:prstGeom>
        </p:spPr>
      </p:pic>
    </p:spTree>
    <p:extLst>
      <p:ext uri="{BB962C8B-B14F-4D97-AF65-F5344CB8AC3E}">
        <p14:creationId xmlns:p14="http://schemas.microsoft.com/office/powerpoint/2010/main" val="3233995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Vereisten voor de mentor</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62182" y="1560945"/>
            <a:ext cx="10291618" cy="4616018"/>
          </a:xfrm>
        </p:spPr>
        <p:txBody>
          <a:bodyPr>
            <a:normAutofit/>
          </a:bodyPr>
          <a:lstStyle/>
          <a:p>
            <a:pPr marL="914400" lvl="1" indent="-514350"/>
            <a:r>
              <a:rPr lang="nl-BE" sz="2000" dirty="0">
                <a:solidFill>
                  <a:schemeClr val="tx1"/>
                </a:solidFill>
              </a:rPr>
              <a:t>25 jaar ou</a:t>
            </a:r>
            <a:r>
              <a:rPr lang="nl-BE" sz="2000" dirty="0"/>
              <a:t>d zijn</a:t>
            </a:r>
          </a:p>
          <a:p>
            <a:pPr marL="914400" lvl="1" indent="-514350"/>
            <a:r>
              <a:rPr lang="nl-BE" sz="2000" dirty="0">
                <a:solidFill>
                  <a:schemeClr val="tx1"/>
                </a:solidFill>
              </a:rPr>
              <a:t>5 jaar ervaring in het beroep</a:t>
            </a:r>
          </a:p>
          <a:p>
            <a:pPr marL="914400" lvl="1" indent="-514350"/>
            <a:r>
              <a:rPr lang="nl-BE" sz="2000" dirty="0"/>
              <a:t>Attest van goed gedrag en zeden model 2 artikel 596.2 voorleggen</a:t>
            </a:r>
          </a:p>
          <a:p>
            <a:pPr marL="914400" lvl="1" indent="-514350"/>
            <a:r>
              <a:rPr lang="nl-BE" sz="2000" dirty="0">
                <a:solidFill>
                  <a:schemeClr val="tx1"/>
                </a:solidFill>
              </a:rPr>
              <a:t>Mentoropleiding gevolgd hebben of bereid opleiding te volgen</a:t>
            </a:r>
          </a:p>
          <a:p>
            <a:pPr marL="914400" lvl="1" indent="-514350"/>
            <a:r>
              <a:rPr lang="nl-BE" sz="2000" dirty="0"/>
              <a:t>Mag gelijktijdig 2 leerlingen (</a:t>
            </a:r>
            <a:r>
              <a:rPr lang="nl-BE" sz="2000" dirty="0" err="1"/>
              <a:t>social</a:t>
            </a:r>
            <a:r>
              <a:rPr lang="nl-BE" sz="2000" dirty="0"/>
              <a:t> </a:t>
            </a:r>
            <a:r>
              <a:rPr lang="nl-BE" sz="2000" dirty="0" err="1"/>
              <a:t>profit</a:t>
            </a:r>
            <a:r>
              <a:rPr lang="nl-BE" sz="2000" dirty="0"/>
              <a:t>) of 3 leerlingen (lokale besturen) begeleiden</a:t>
            </a:r>
          </a:p>
          <a:p>
            <a:pPr marL="400050" lvl="1" indent="0">
              <a:buNone/>
            </a:pPr>
            <a:endParaRPr lang="nl-BE" sz="2000" dirty="0">
              <a:solidFill>
                <a:schemeClr val="tx1"/>
              </a:solidFill>
            </a:endParaRPr>
          </a:p>
          <a:p>
            <a:pPr marL="0" indent="0">
              <a:buNone/>
            </a:pPr>
            <a:r>
              <a:rPr lang="nl-BE"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Uitzondering: </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Mits mentor </a:t>
            </a:r>
            <a:r>
              <a:rPr lang="nl-BE"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een bewijs van vooropleiding</a:t>
            </a:r>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heeft, kan het Vlaams/sectoraal partnerschap </a:t>
            </a:r>
          </a:p>
          <a:p>
            <a:pPr marL="457200" lvl="1" indent="0"/>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1°de leeftijd terugbrengen tot 23 jaar</a:t>
            </a:r>
          </a:p>
          <a:p>
            <a:pPr marL="457200" lvl="1" indent="0"/>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2°een afwijking verlenen van de vereiste praktijkervaring in het beroep</a:t>
            </a:r>
          </a:p>
          <a:p>
            <a:pPr marL="457200" lvl="1" indent="0"/>
            <a:r>
              <a:rPr lang="nl-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3°beslissen dat de veroordeling niet relevant is om de erkenning van de onderneming te weigeren.</a:t>
            </a:r>
            <a:endParaRPr lang="nl-BE" dirty="0"/>
          </a:p>
        </p:txBody>
      </p:sp>
      <p:pic>
        <p:nvPicPr>
          <p:cNvPr id="6" name="Afbeelding 5" descr="Afbeelding met tekst&#10;&#10;Automatisch gegenereerde beschrijving">
            <a:extLst>
              <a:ext uri="{FF2B5EF4-FFF2-40B4-BE49-F238E27FC236}">
                <a16:creationId xmlns:a16="http://schemas.microsoft.com/office/drawing/2014/main" id="{01ADAA73-EDBB-7473-BD7C-9BFE5E880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spTree>
    <p:extLst>
      <p:ext uri="{BB962C8B-B14F-4D97-AF65-F5344CB8AC3E}">
        <p14:creationId xmlns:p14="http://schemas.microsoft.com/office/powerpoint/2010/main" val="1076458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Verzorgende/zorgkundige duaal</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6475117" y="1551708"/>
            <a:ext cx="5365475" cy="4287003"/>
          </a:xfrm>
        </p:spPr>
        <p:txBody>
          <a:bodyPr>
            <a:normAutofit/>
          </a:bodyPr>
          <a:lstStyle/>
          <a:p>
            <a:r>
              <a:rPr lang="nl-BE" sz="2200" dirty="0"/>
              <a:t>Gebaseerd op beroepskwalificatie verzorgende EN zorgkundige</a:t>
            </a:r>
          </a:p>
          <a:p>
            <a:r>
              <a:rPr lang="nl-BE" sz="2200" dirty="0"/>
              <a:t>Minimum 20u of meer op de werkvloer</a:t>
            </a:r>
          </a:p>
          <a:p>
            <a:r>
              <a:rPr lang="nl-BE" sz="2200" dirty="0"/>
              <a:t>Leervergoeding = €635,60</a:t>
            </a:r>
          </a:p>
          <a:p>
            <a:r>
              <a:rPr lang="nl-BE" sz="2200" dirty="0"/>
              <a:t>Overeenkomst alternerende opleiding</a:t>
            </a:r>
          </a:p>
          <a:p>
            <a:r>
              <a:rPr lang="nl-BE" sz="2000" b="1" dirty="0"/>
              <a:t>2 werkplekcomponenten</a:t>
            </a:r>
          </a:p>
          <a:p>
            <a:pPr lvl="1"/>
            <a:r>
              <a:rPr lang="nl-BE" sz="2000" dirty="0"/>
              <a:t>Residentiële setting (min 5 – max 7 maanden)</a:t>
            </a:r>
          </a:p>
          <a:p>
            <a:pPr lvl="1"/>
            <a:r>
              <a:rPr lang="nl-BE" sz="2000" dirty="0"/>
              <a:t>Natuurlijk milieu van de zorgvrager (ruimer dan thuiszorg)(min 3 – max 5 maanden)</a:t>
            </a:r>
          </a:p>
          <a:p>
            <a:pPr marL="457200" lvl="1"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EE557E3E-23A8-1118-DA95-9F37C497C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pic>
        <p:nvPicPr>
          <p:cNvPr id="7" name="Afbeelding 6">
            <a:extLst>
              <a:ext uri="{FF2B5EF4-FFF2-40B4-BE49-F238E27FC236}">
                <a16:creationId xmlns:a16="http://schemas.microsoft.com/office/drawing/2014/main" id="{A080C359-5E2D-0EFA-87AB-7D41F1D7A67A}"/>
              </a:ext>
            </a:extLst>
          </p:cNvPr>
          <p:cNvPicPr>
            <a:picLocks noChangeAspect="1"/>
          </p:cNvPicPr>
          <p:nvPr/>
        </p:nvPicPr>
        <p:blipFill rotWithShape="1">
          <a:blip r:embed="rId4"/>
          <a:srcRect l="22329"/>
          <a:stretch/>
        </p:blipFill>
        <p:spPr>
          <a:xfrm>
            <a:off x="579035" y="1995178"/>
            <a:ext cx="5365475" cy="2733675"/>
          </a:xfrm>
          <a:prstGeom prst="rect">
            <a:avLst/>
          </a:prstGeom>
        </p:spPr>
      </p:pic>
    </p:spTree>
    <p:extLst>
      <p:ext uri="{BB962C8B-B14F-4D97-AF65-F5344CB8AC3E}">
        <p14:creationId xmlns:p14="http://schemas.microsoft.com/office/powerpoint/2010/main" val="141749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138632" y="36727"/>
            <a:ext cx="8739332" cy="1325563"/>
          </a:xfrm>
        </p:spPr>
        <p:txBody>
          <a:bodyPr>
            <a:normAutofit/>
          </a:bodyPr>
          <a:lstStyle/>
          <a:p>
            <a:r>
              <a:rPr lang="nl-NL" sz="3600" dirty="0"/>
              <a:t>Assistentie in wonen, zorg en welzijn duaal</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5934456" y="1542473"/>
            <a:ext cx="5511707" cy="4616018"/>
          </a:xfrm>
        </p:spPr>
        <p:txBody>
          <a:bodyPr>
            <a:normAutofit/>
          </a:bodyPr>
          <a:lstStyle/>
          <a:p>
            <a:pPr lvl="1"/>
            <a:r>
              <a:rPr lang="nl-BE" sz="2400" dirty="0"/>
              <a:t>Ook duaal leren mogelijk in de </a:t>
            </a:r>
            <a:r>
              <a:rPr lang="nl-BE" sz="2400" b="1" dirty="0"/>
              <a:t>opleiding assistentie in wonen, zorg en welzijn </a:t>
            </a:r>
            <a:r>
              <a:rPr lang="nl-BE" sz="2400" dirty="0"/>
              <a:t>met BK logistiek assistent in de zorg, BK Huishoudhulp zorg en BK medewerker kamerdienst</a:t>
            </a:r>
          </a:p>
          <a:p>
            <a:pPr lvl="1"/>
            <a:r>
              <a:rPr lang="nl-BE" dirty="0"/>
              <a:t>Vanaf schooljaar 2023-2024</a:t>
            </a:r>
            <a:endParaRPr lang="nl-BE" sz="2400" dirty="0"/>
          </a:p>
          <a:p>
            <a:pPr lvl="1"/>
            <a:r>
              <a:rPr lang="nl-BE" dirty="0"/>
              <a:t>Nog veel onduidelijkheid</a:t>
            </a:r>
          </a:p>
          <a:p>
            <a:pPr lvl="1"/>
            <a:r>
              <a:rPr lang="nl-BE" dirty="0"/>
              <a:t>Uitklaren komend schooljaar samen met de onderwijskoepels</a:t>
            </a:r>
          </a:p>
          <a:p>
            <a:pPr lvl="1"/>
            <a:endParaRPr lang="nl-BE" sz="2400" dirty="0"/>
          </a:p>
          <a:p>
            <a:pPr marL="457200" lvl="1"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EE557E3E-23A8-1118-DA95-9F37C497C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pic>
        <p:nvPicPr>
          <p:cNvPr id="7" name="Afbeelding 6">
            <a:extLst>
              <a:ext uri="{FF2B5EF4-FFF2-40B4-BE49-F238E27FC236}">
                <a16:creationId xmlns:a16="http://schemas.microsoft.com/office/drawing/2014/main" id="{F3FA87A8-6176-C89C-CEAE-0D07D21F4021}"/>
              </a:ext>
            </a:extLst>
          </p:cNvPr>
          <p:cNvPicPr>
            <a:picLocks noChangeAspect="1"/>
          </p:cNvPicPr>
          <p:nvPr/>
        </p:nvPicPr>
        <p:blipFill>
          <a:blip r:embed="rId3"/>
          <a:stretch>
            <a:fillRect/>
          </a:stretch>
        </p:blipFill>
        <p:spPr>
          <a:xfrm>
            <a:off x="228599" y="2281237"/>
            <a:ext cx="5705857" cy="2295525"/>
          </a:xfrm>
          <a:prstGeom prst="rect">
            <a:avLst/>
          </a:prstGeom>
        </p:spPr>
      </p:pic>
    </p:spTree>
    <p:extLst>
      <p:ext uri="{BB962C8B-B14F-4D97-AF65-F5344CB8AC3E}">
        <p14:creationId xmlns:p14="http://schemas.microsoft.com/office/powerpoint/2010/main" val="305423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Incentives voor werkgevers</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62182" y="1560945"/>
            <a:ext cx="10291618" cy="4616018"/>
          </a:xfrm>
        </p:spPr>
        <p:txBody>
          <a:bodyPr>
            <a:normAutofit lnSpcReduction="10000"/>
          </a:bodyPr>
          <a:lstStyle/>
          <a:p>
            <a:r>
              <a:rPr lang="nl-BE" sz="3200" dirty="0"/>
              <a:t>Voor alle werkgevers</a:t>
            </a:r>
          </a:p>
          <a:p>
            <a:pPr lvl="1"/>
            <a:r>
              <a:rPr lang="nl-BE" sz="2800" b="1" dirty="0"/>
              <a:t>Mentorkorting</a:t>
            </a:r>
          </a:p>
          <a:p>
            <a:pPr lvl="2"/>
            <a:r>
              <a:rPr lang="nl-BE" sz="2400" dirty="0"/>
              <a:t>RSZ-vermindering tot maximum € 800 op werkgeversbijdragen die voor mentor betaald wordt</a:t>
            </a:r>
          </a:p>
          <a:p>
            <a:pPr lvl="2"/>
            <a:r>
              <a:rPr lang="nl-NL" sz="2400" dirty="0">
                <a:effectLst/>
                <a:latin typeface="Calibri" panose="020F0502020204030204" pitchFamily="34" charset="0"/>
                <a:ea typeface="Calibri" panose="020F0502020204030204" pitchFamily="34" charset="0"/>
                <a:cs typeface="Arial" panose="020B0604020202020204" pitchFamily="34" charset="0"/>
              </a:rPr>
              <a:t>Voor Vlaanderen: </a:t>
            </a:r>
            <a:r>
              <a:rPr lang="nl-NL" sz="2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https://www.vlaanderen.be/mentorkorting</a:t>
            </a:r>
            <a:endParaRPr lang="nl-BE"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2"/>
            <a:r>
              <a:rPr lang="nl-BE" sz="2400" dirty="0">
                <a:effectLst/>
                <a:latin typeface="Calibri" panose="020F0502020204030204" pitchFamily="34" charset="0"/>
                <a:ea typeface="Calibri" panose="020F0502020204030204" pitchFamily="34" charset="0"/>
                <a:cs typeface="Times New Roman" panose="02020603050405020304" pitchFamily="18" charset="0"/>
              </a:rPr>
              <a:t>Voor Brussel: </a:t>
            </a:r>
            <a:r>
              <a:rPr lang="nl-BE"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https://www.actiris.brussels/nl/werkgevers/duaal-leren/</a:t>
            </a:r>
            <a:endParaRPr lang="nl-BE" sz="2400" dirty="0"/>
          </a:p>
          <a:p>
            <a:pPr lvl="1"/>
            <a:r>
              <a:rPr lang="nl-BE" sz="2800" b="1" dirty="0"/>
              <a:t>Verruimde stagebonus</a:t>
            </a:r>
          </a:p>
          <a:p>
            <a:pPr lvl="2"/>
            <a:r>
              <a:rPr lang="nl-BE" sz="2400" dirty="0"/>
              <a:t>Enkel schooljaar 2021-2022 en 2022-2023</a:t>
            </a:r>
          </a:p>
          <a:p>
            <a:pPr lvl="2"/>
            <a:r>
              <a:rPr lang="nl-BE" sz="2400" dirty="0"/>
              <a:t>Jongere 18+ wordt gedurende 3 maanden of langer bij jou in de organisatie opgeleid</a:t>
            </a:r>
          </a:p>
          <a:p>
            <a:pPr lvl="2"/>
            <a:r>
              <a:rPr lang="nl-BE" sz="2400" dirty="0"/>
              <a:t>Premie van € 500</a:t>
            </a:r>
          </a:p>
          <a:p>
            <a:pPr lvl="2"/>
            <a:r>
              <a:rPr lang="nl-BE" sz="2400" dirty="0">
                <a:effectLst/>
                <a:latin typeface="Calibri" panose="020F0502020204030204" pitchFamily="34" charset="0"/>
                <a:ea typeface="Calibri" panose="020F0502020204030204" pitchFamily="34" charset="0"/>
                <a:cs typeface="Times New Roman" panose="02020603050405020304" pitchFamily="18" charset="0"/>
              </a:rPr>
              <a:t>Meer info op </a:t>
            </a:r>
            <a:r>
              <a:rPr lang="nl-BE"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https://www.vlaanderen.be/stagebonus</a:t>
            </a:r>
            <a:endParaRPr lang="nl-BE" sz="2400" dirty="0"/>
          </a:p>
          <a:p>
            <a:pPr marL="457200" lvl="1" indent="0">
              <a:buNone/>
            </a:pPr>
            <a:endParaRPr lang="nl-BE" sz="2800" dirty="0"/>
          </a:p>
        </p:txBody>
      </p:sp>
      <p:pic>
        <p:nvPicPr>
          <p:cNvPr id="6" name="Afbeelding 5" descr="Afbeelding met tekst&#10;&#10;Automatisch gegenereerde beschrijving">
            <a:extLst>
              <a:ext uri="{FF2B5EF4-FFF2-40B4-BE49-F238E27FC236}">
                <a16:creationId xmlns:a16="http://schemas.microsoft.com/office/drawing/2014/main" id="{0DBE5ECC-172F-32C3-ACBA-8EEF7E3E99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spTree>
    <p:extLst>
      <p:ext uri="{BB962C8B-B14F-4D97-AF65-F5344CB8AC3E}">
        <p14:creationId xmlns:p14="http://schemas.microsoft.com/office/powerpoint/2010/main" val="218784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Incentives voor werkgevers</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62182" y="1560945"/>
            <a:ext cx="10291618" cy="4616018"/>
          </a:xfrm>
        </p:spPr>
        <p:txBody>
          <a:bodyPr>
            <a:normAutofit/>
          </a:bodyPr>
          <a:lstStyle/>
          <a:p>
            <a:pPr lvl="1">
              <a:lnSpc>
                <a:spcPct val="110000"/>
              </a:lnSpc>
            </a:pPr>
            <a:r>
              <a:rPr lang="nl-BE" b="1" dirty="0"/>
              <a:t>De Vlaamse doelgroepvermindering voor jongeren</a:t>
            </a:r>
            <a:endParaRPr lang="nl-NL" b="1" dirty="0"/>
          </a:p>
          <a:p>
            <a:pPr lvl="2">
              <a:lnSpc>
                <a:spcPct val="110000"/>
              </a:lnSpc>
            </a:pPr>
            <a:r>
              <a:rPr lang="nl-BE" dirty="0"/>
              <a:t>Doelgroepvermindering voor leerlingen in een alternerende opleiding</a:t>
            </a:r>
          </a:p>
          <a:p>
            <a:pPr lvl="3">
              <a:lnSpc>
                <a:spcPct val="120000"/>
              </a:lnSpc>
              <a:spcBef>
                <a:spcPts val="0"/>
              </a:spcBef>
              <a:tabLst>
                <a:tab pos="270510" algn="l"/>
              </a:tabLst>
            </a:pPr>
            <a:r>
              <a:rPr lang="nl-BE" sz="2000" dirty="0"/>
              <a:t>Jongere volgt duale of alternerende opleiding</a:t>
            </a:r>
          </a:p>
          <a:p>
            <a:pPr lvl="3">
              <a:lnSpc>
                <a:spcPct val="120000"/>
              </a:lnSpc>
              <a:spcBef>
                <a:spcPts val="0"/>
              </a:spcBef>
              <a:tabLst>
                <a:tab pos="270510" algn="l"/>
              </a:tabLst>
            </a:pPr>
            <a:r>
              <a:rPr lang="nl-BE" sz="2000" dirty="0"/>
              <a:t>Volledige vrijstelling van </a:t>
            </a:r>
            <a:r>
              <a:rPr lang="nl-BE" sz="2000" dirty="0" err="1"/>
              <a:t>socialezekerheidsbijdragen</a:t>
            </a:r>
            <a:endParaRPr lang="nl-BE" sz="2000" dirty="0"/>
          </a:p>
          <a:p>
            <a:pPr lvl="3">
              <a:lnSpc>
                <a:spcPct val="120000"/>
              </a:lnSpc>
              <a:spcBef>
                <a:spcPts val="0"/>
              </a:spcBef>
              <a:tabLst>
                <a:tab pos="270510" algn="l"/>
              </a:tabLst>
            </a:pPr>
            <a:r>
              <a:rPr lang="nl-BE" sz="2000" dirty="0"/>
              <a:t>Meer info op </a:t>
            </a:r>
            <a:r>
              <a:rPr lang="nl-BE" sz="2000" dirty="0">
                <a:hlinkClick r:id="rId2"/>
              </a:rPr>
              <a:t>https://www.vlaanderen.be/doelgroepvermindering-voor-leerlingen-in-een-alternerende-opleiding</a:t>
            </a:r>
            <a:r>
              <a:rPr lang="nl-BE" sz="2000" dirty="0"/>
              <a:t>  </a:t>
            </a:r>
          </a:p>
          <a:p>
            <a:pPr lvl="2">
              <a:lnSpc>
                <a:spcPct val="110000"/>
              </a:lnSpc>
            </a:pPr>
            <a:r>
              <a:rPr lang="nl-BE" dirty="0"/>
              <a:t>Doelgroepvermindering voor deeltijds werkende jongeren uit het </a:t>
            </a:r>
            <a:r>
              <a:rPr lang="nl-BE" dirty="0" err="1"/>
              <a:t>beroepsssecundair</a:t>
            </a:r>
            <a:r>
              <a:rPr lang="nl-BE" dirty="0"/>
              <a:t> onderwijs</a:t>
            </a:r>
          </a:p>
          <a:p>
            <a:pPr lvl="3">
              <a:lnSpc>
                <a:spcPct val="120000"/>
              </a:lnSpc>
              <a:spcBef>
                <a:spcPts val="0"/>
              </a:spcBef>
              <a:tabLst>
                <a:tab pos="270510" algn="l"/>
              </a:tabLst>
            </a:pPr>
            <a:r>
              <a:rPr lang="nl-BE" sz="2000" dirty="0"/>
              <a:t>Leerling uit DBSO</a:t>
            </a:r>
          </a:p>
          <a:p>
            <a:pPr lvl="3">
              <a:lnSpc>
                <a:spcPct val="120000"/>
              </a:lnSpc>
              <a:spcBef>
                <a:spcPts val="0"/>
              </a:spcBef>
              <a:tabLst>
                <a:tab pos="270510" algn="l"/>
              </a:tabLst>
            </a:pPr>
            <a:r>
              <a:rPr lang="nl-BE" sz="2000" dirty="0"/>
              <a:t>Deeltijdse arbeidsovereenkomst minder dan 20 uur</a:t>
            </a:r>
          </a:p>
          <a:p>
            <a:pPr lvl="3">
              <a:lnSpc>
                <a:spcPct val="120000"/>
              </a:lnSpc>
              <a:spcBef>
                <a:spcPts val="0"/>
              </a:spcBef>
              <a:tabLst>
                <a:tab pos="270510" algn="l"/>
              </a:tabLst>
            </a:pPr>
            <a:r>
              <a:rPr lang="nl-BE" sz="2000" dirty="0"/>
              <a:t>Meer info op </a:t>
            </a:r>
            <a:r>
              <a:rPr lang="nl-BE" sz="2000" dirty="0">
                <a:hlinkClick r:id="rId3">
                  <a:extLst>
                    <a:ext uri="{A12FA001-AC4F-418D-AE19-62706E023703}">
                      <ahyp:hlinkClr xmlns:ahyp="http://schemas.microsoft.com/office/drawing/2018/hyperlinkcolor" val="tx"/>
                    </a:ext>
                  </a:extLst>
                </a:hlinkClick>
              </a:rPr>
              <a:t>https://www.vlaanderen.be/doelgroepvermindering-voor-deeltijds-werkende-jongeren-uit-het-beroepssecundair-onderwijs</a:t>
            </a:r>
            <a:r>
              <a:rPr lang="nl-BE" sz="2000" dirty="0"/>
              <a:t>   </a:t>
            </a:r>
          </a:p>
          <a:p>
            <a:pPr marL="0" indent="0">
              <a:buNone/>
            </a:pPr>
            <a:endParaRPr lang="nl-NL" sz="1800" b="1" dirty="0">
              <a:latin typeface="roboto" panose="02000000000000000000" pitchFamily="2" charset="0"/>
              <a:ea typeface="roboto" panose="02000000000000000000" pitchFamily="2" charset="0"/>
            </a:endParaRPr>
          </a:p>
          <a:p>
            <a:pPr marL="457200" lvl="1" indent="0">
              <a:buNone/>
            </a:pPr>
            <a:endParaRPr lang="nl-BE" sz="1800" dirty="0"/>
          </a:p>
        </p:txBody>
      </p:sp>
      <p:pic>
        <p:nvPicPr>
          <p:cNvPr id="6" name="Afbeelding 5" descr="Afbeelding met tekst&#10;&#10;Automatisch gegenereerde beschrijving">
            <a:extLst>
              <a:ext uri="{FF2B5EF4-FFF2-40B4-BE49-F238E27FC236}">
                <a16:creationId xmlns:a16="http://schemas.microsoft.com/office/drawing/2014/main" id="{5E5041F1-FB22-1BB1-B94F-07F9E30FB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spTree>
    <p:extLst>
      <p:ext uri="{BB962C8B-B14F-4D97-AF65-F5344CB8AC3E}">
        <p14:creationId xmlns:p14="http://schemas.microsoft.com/office/powerpoint/2010/main" val="2028709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Incentives voor werkgevers</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62182" y="1560945"/>
            <a:ext cx="10291618" cy="4616018"/>
          </a:xfrm>
        </p:spPr>
        <p:txBody>
          <a:bodyPr>
            <a:normAutofit/>
          </a:bodyPr>
          <a:lstStyle/>
          <a:p>
            <a:pPr lvl="1"/>
            <a:r>
              <a:rPr lang="nl-BE" dirty="0"/>
              <a:t>Voor de </a:t>
            </a:r>
            <a:r>
              <a:rPr lang="nl-BE" b="1" dirty="0"/>
              <a:t>publieke diensten voor gezinszorg of thuiszorg</a:t>
            </a:r>
          </a:p>
          <a:p>
            <a:pPr lvl="2"/>
            <a:r>
              <a:rPr lang="nl-BE" dirty="0"/>
              <a:t>Ondersteuningspremie van € 250/leerling/maand met een maximum van €10.000 per schooljaar</a:t>
            </a:r>
          </a:p>
          <a:p>
            <a:pPr lvl="2"/>
            <a:r>
              <a:rPr lang="nl-BE" dirty="0"/>
              <a:t>Enkel aan te vragen voor de maanden waarbij de leerlingen minimum 10 dagen onder begeleiding van de mentor werkt</a:t>
            </a:r>
          </a:p>
          <a:p>
            <a:pPr lvl="2"/>
            <a:r>
              <a:rPr lang="nl-BE" dirty="0"/>
              <a:t>Voorwaarde: mentor volgde een mentoropleiding of volgt een mentoropleiding in de termijn dat de leerling aan de slag is in het woonzorgcentrum</a:t>
            </a:r>
          </a:p>
          <a:p>
            <a:pPr marL="0"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ED161DDE-0BF3-F0A0-9444-5F58DD13A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spTree>
    <p:extLst>
      <p:ext uri="{BB962C8B-B14F-4D97-AF65-F5344CB8AC3E}">
        <p14:creationId xmlns:p14="http://schemas.microsoft.com/office/powerpoint/2010/main" val="404808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Incentives voor werkgevers</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62182" y="1560945"/>
            <a:ext cx="10291618" cy="4616018"/>
          </a:xfrm>
        </p:spPr>
        <p:txBody>
          <a:bodyPr>
            <a:normAutofit/>
          </a:bodyPr>
          <a:lstStyle/>
          <a:p>
            <a:pPr lvl="1"/>
            <a:r>
              <a:rPr lang="nl-BE" dirty="0"/>
              <a:t>Voor de </a:t>
            </a:r>
            <a:r>
              <a:rPr lang="nl-BE" b="1" dirty="0"/>
              <a:t>publieke en private diensten voor gezinszorg of thuiszorg</a:t>
            </a:r>
          </a:p>
          <a:p>
            <a:pPr lvl="2"/>
            <a:r>
              <a:rPr lang="nl-BE" dirty="0"/>
              <a:t>Uren gepresteerd door de leerling onder verwijderd toezicht worden gesubsidieerd binnen het urencontingent.</a:t>
            </a:r>
          </a:p>
          <a:p>
            <a:pPr lvl="2"/>
            <a:r>
              <a:rPr lang="nl-NL" dirty="0"/>
              <a:t>Kader uitgewerkt door het agentschap Zorg &amp; Gezondheid. Volgende afspraken zijn van toepassing: </a:t>
            </a:r>
          </a:p>
          <a:p>
            <a:pPr lvl="3"/>
            <a:r>
              <a:rPr lang="nl-NL" dirty="0"/>
              <a:t>1. Voor een verzorgende met een OAO mag per begonnen maand een gemiddelde van max. 18 uur binnen subsidieerbaar urencontingent doorgestuurd worden naar Vesta. </a:t>
            </a:r>
          </a:p>
          <a:p>
            <a:pPr lvl="3"/>
            <a:r>
              <a:rPr lang="nl-NL" dirty="0"/>
              <a:t>2. Wat betreft de kilometervergoeding worden verzorgenden met een OAO aanzien als reguliere personeelsleden. Dit houdt in dat alle verplaatsingen die door de dienst vergoed worden tijdens de overeenkomst, ook in aanmerking komen voor subsidiëring. </a:t>
            </a:r>
          </a:p>
          <a:p>
            <a:pPr lvl="3"/>
            <a:r>
              <a:rPr lang="nl-NL" dirty="0"/>
              <a:t>3. Het mentorschap dat een verzorgende opneemt moet voor subsidiëring gebeuren via de gelijkgestelde uren (individuele werkvergadering). </a:t>
            </a:r>
          </a:p>
          <a:p>
            <a:pPr lvl="3"/>
            <a:r>
              <a:rPr lang="nl-NL" dirty="0"/>
              <a:t>4. Voor alle uren dat de verzorgende met een OAO-overeenkomst werkt onder verwijderd toezicht wordt een gebruikersbijdrage aangerekend. </a:t>
            </a:r>
          </a:p>
          <a:p>
            <a:pPr marL="1371600" lvl="3" indent="0">
              <a:buNone/>
            </a:pPr>
            <a:r>
              <a:rPr lang="nl-NL" dirty="0"/>
              <a:t>Voor meer info kan u terecht bij de helpdesk van VESTA.</a:t>
            </a:r>
            <a:endParaRPr lang="nl-BE" dirty="0"/>
          </a:p>
          <a:p>
            <a:endParaRPr lang="nl-BE" dirty="0"/>
          </a:p>
        </p:txBody>
      </p:sp>
      <p:pic>
        <p:nvPicPr>
          <p:cNvPr id="6" name="Afbeelding 5" descr="Afbeelding met tekst&#10;&#10;Automatisch gegenereerde beschrijving">
            <a:extLst>
              <a:ext uri="{FF2B5EF4-FFF2-40B4-BE49-F238E27FC236}">
                <a16:creationId xmlns:a16="http://schemas.microsoft.com/office/drawing/2014/main" id="{ED161DDE-0BF3-F0A0-9444-5F58DD13A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spTree>
    <p:extLst>
      <p:ext uri="{BB962C8B-B14F-4D97-AF65-F5344CB8AC3E}">
        <p14:creationId xmlns:p14="http://schemas.microsoft.com/office/powerpoint/2010/main" val="417183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os-klimaatpilots succesvol: meer dan 80.000 bomen aangeplant - WUR">
            <a:extLst>
              <a:ext uri="{FF2B5EF4-FFF2-40B4-BE49-F238E27FC236}">
                <a16:creationId xmlns:a16="http://schemas.microsoft.com/office/drawing/2014/main" id="{4FC0B031-DF2B-8772-980D-230FE1F54E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A118313-AE58-6CF2-8BCA-51B68013102F}"/>
              </a:ext>
            </a:extLst>
          </p:cNvPr>
          <p:cNvSpPr>
            <a:spLocks noGrp="1"/>
          </p:cNvSpPr>
          <p:nvPr>
            <p:ph type="title"/>
          </p:nvPr>
        </p:nvSpPr>
        <p:spPr>
          <a:xfrm>
            <a:off x="8022021" y="3231931"/>
            <a:ext cx="3852041" cy="1492468"/>
          </a:xfrm>
        </p:spPr>
        <p:txBody>
          <a:bodyPr vert="horz" lIns="91440" tIns="45720" rIns="91440" bIns="45720" rtlCol="0" anchor="b">
            <a:normAutofit/>
          </a:bodyPr>
          <a:lstStyle/>
          <a:p>
            <a:pPr algn="ctr"/>
            <a:r>
              <a:rPr lang="en-US" sz="4000" b="1" dirty="0" err="1">
                <a:solidFill>
                  <a:schemeClr val="accent6">
                    <a:lumMod val="50000"/>
                  </a:schemeClr>
                </a:solidFill>
                <a:latin typeface="+mj-lt"/>
              </a:rPr>
              <a:t>Welkomstwoord</a:t>
            </a:r>
            <a:endParaRPr lang="en-US" sz="4000" b="1" dirty="0">
              <a:solidFill>
                <a:schemeClr val="accent6">
                  <a:lumMod val="50000"/>
                </a:schemeClr>
              </a:solidFill>
              <a:latin typeface="+mj-lt"/>
            </a:endParaRPr>
          </a:p>
        </p:txBody>
      </p:sp>
      <p:sp>
        <p:nvSpPr>
          <p:cNvPr id="3" name="Tijdelijke aanduiding voor inhoud 2">
            <a:extLst>
              <a:ext uri="{FF2B5EF4-FFF2-40B4-BE49-F238E27FC236}">
                <a16:creationId xmlns:a16="http://schemas.microsoft.com/office/drawing/2014/main" id="{B931C66F-D1E0-E8C2-2499-3F0C4DD76E0C}"/>
              </a:ext>
            </a:extLst>
          </p:cNvPr>
          <p:cNvSpPr>
            <a:spLocks noGrp="1"/>
          </p:cNvSpPr>
          <p:nvPr>
            <p:ph idx="1"/>
          </p:nvPr>
        </p:nvSpPr>
        <p:spPr>
          <a:xfrm>
            <a:off x="7782910" y="5242675"/>
            <a:ext cx="4330262" cy="683284"/>
          </a:xfrm>
        </p:spPr>
        <p:txBody>
          <a:bodyPr vert="horz" lIns="91440" tIns="45720" rIns="91440" bIns="45720" rtlCol="0">
            <a:normAutofit fontScale="92500" lnSpcReduction="10000"/>
          </a:bodyPr>
          <a:lstStyle/>
          <a:p>
            <a:pPr marL="0" indent="0" algn="ctr">
              <a:buNone/>
            </a:pPr>
            <a:r>
              <a:rPr lang="en-US" sz="2000" dirty="0"/>
              <a:t>door Beatrijs Wolters van der Wey</a:t>
            </a:r>
          </a:p>
          <a:p>
            <a:pPr marL="0" indent="0" algn="ctr">
              <a:buNone/>
            </a:pPr>
            <a:r>
              <a:rPr lang="en-US" sz="2000" dirty="0" err="1"/>
              <a:t>Zorggezind</a:t>
            </a:r>
            <a:endParaRPr lang="en-US" sz="2000" dirty="0"/>
          </a:p>
          <a:p>
            <a:pPr marL="0" indent="0" algn="ctr">
              <a:buNone/>
            </a:pPr>
            <a:endParaRPr lang="en-US" sz="2000" dirty="0"/>
          </a:p>
        </p:txBody>
      </p:sp>
      <p:cxnSp>
        <p:nvCxnSpPr>
          <p:cNvPr id="1033" name="Straight Connector 10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255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5CB7-4EB2-7548-5C5C-C54DEB457023}"/>
              </a:ext>
            </a:extLst>
          </p:cNvPr>
          <p:cNvSpPr>
            <a:spLocks noGrp="1"/>
          </p:cNvSpPr>
          <p:nvPr>
            <p:ph type="title"/>
          </p:nvPr>
        </p:nvSpPr>
        <p:spPr>
          <a:xfrm>
            <a:off x="3522532" y="18255"/>
            <a:ext cx="8244595" cy="1325563"/>
          </a:xfrm>
        </p:spPr>
        <p:txBody>
          <a:bodyPr>
            <a:normAutofit/>
          </a:bodyPr>
          <a:lstStyle/>
          <a:p>
            <a:r>
              <a:rPr lang="nl-NL" sz="3600" dirty="0"/>
              <a:t>Ondersteuningsaanbod werkgevers</a:t>
            </a:r>
            <a:endParaRPr lang="nl-BE" sz="3600" dirty="0"/>
          </a:p>
        </p:txBody>
      </p:sp>
      <p:sp>
        <p:nvSpPr>
          <p:cNvPr id="3" name="Tijdelijke aanduiding voor inhoud 2">
            <a:extLst>
              <a:ext uri="{FF2B5EF4-FFF2-40B4-BE49-F238E27FC236}">
                <a16:creationId xmlns:a16="http://schemas.microsoft.com/office/drawing/2014/main" id="{DD1A5FE5-CBC3-10F2-DB97-29BDAD83C350}"/>
              </a:ext>
            </a:extLst>
          </p:cNvPr>
          <p:cNvSpPr>
            <a:spLocks noGrp="1"/>
          </p:cNvSpPr>
          <p:nvPr>
            <p:ph idx="1"/>
          </p:nvPr>
        </p:nvSpPr>
        <p:spPr>
          <a:xfrm>
            <a:off x="1062182" y="1560945"/>
            <a:ext cx="10291618" cy="4616018"/>
          </a:xfrm>
        </p:spPr>
        <p:txBody>
          <a:bodyPr>
            <a:normAutofit lnSpcReduction="10000"/>
          </a:bodyPr>
          <a:lstStyle/>
          <a:p>
            <a:r>
              <a:rPr lang="nl-BE" dirty="0"/>
              <a:t>Brochure verzorgende/zorgkundige duaal ontwikkeld door Diverscity &amp; VIVO</a:t>
            </a:r>
          </a:p>
          <a:p>
            <a:r>
              <a:rPr lang="nl-BE" dirty="0"/>
              <a:t>Onthaalbrochure</a:t>
            </a:r>
          </a:p>
          <a:p>
            <a:r>
              <a:rPr lang="nl-BE" dirty="0">
                <a:hlinkClick r:id="rId2"/>
              </a:rPr>
              <a:t>Profiel mentor</a:t>
            </a:r>
            <a:endParaRPr lang="nl-BE" dirty="0"/>
          </a:p>
          <a:p>
            <a:r>
              <a:rPr lang="nl-BE" dirty="0">
                <a:hlinkClick r:id="rId3"/>
              </a:rPr>
              <a:t>Nieuwsbrief Duaal</a:t>
            </a:r>
            <a:r>
              <a:rPr lang="nl-BE" dirty="0"/>
              <a:t> (VIVO)</a:t>
            </a:r>
          </a:p>
          <a:p>
            <a:r>
              <a:rPr lang="nl-BE" dirty="0">
                <a:hlinkClick r:id="rId4"/>
              </a:rPr>
              <a:t>Nieuwsupdate duaal leren </a:t>
            </a:r>
            <a:r>
              <a:rPr lang="nl-BE" dirty="0"/>
              <a:t>(</a:t>
            </a:r>
            <a:r>
              <a:rPr lang="nl-BE" dirty="0" err="1"/>
              <a:t>Diverscity</a:t>
            </a:r>
            <a:r>
              <a:rPr lang="nl-BE" dirty="0"/>
              <a:t>)</a:t>
            </a:r>
          </a:p>
          <a:p>
            <a:r>
              <a:rPr lang="nl-NL" dirty="0"/>
              <a:t>Organisaties bijstaan op diverse vlakken: aanvragen erkenningen/hernieuwingen, inwinnen van advies omtrent bepaalde opleidingen, vragen rond mentoropleidingen &amp; andere attesten, </a:t>
            </a:r>
            <a:r>
              <a:rPr lang="nl-NL" dirty="0">
                <a:hlinkClick r:id="rId5"/>
              </a:rPr>
              <a:t>tools</a:t>
            </a:r>
            <a:r>
              <a:rPr lang="nl-NL" dirty="0"/>
              <a:t> …</a:t>
            </a:r>
          </a:p>
          <a:p>
            <a:r>
              <a:rPr lang="nl-NL" dirty="0"/>
              <a:t>Eigen aanbod: </a:t>
            </a:r>
            <a:r>
              <a:rPr lang="nl-NL" dirty="0">
                <a:hlinkClick r:id="rId6"/>
              </a:rPr>
              <a:t>gratis mentoropleiding VIVO</a:t>
            </a:r>
            <a:r>
              <a:rPr lang="nl-NL" dirty="0"/>
              <a:t> en </a:t>
            </a:r>
            <a:r>
              <a:rPr lang="nl-NL" dirty="0">
                <a:hlinkClick r:id="rId7"/>
              </a:rPr>
              <a:t>Diverscity</a:t>
            </a:r>
            <a:endParaRPr lang="nl-BE" dirty="0"/>
          </a:p>
          <a:p>
            <a:pPr marL="457200" lvl="1"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A8443CE3-F0A8-C7B4-6DCE-E5AFAB1EEF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182" y="357186"/>
            <a:ext cx="2076450" cy="647700"/>
          </a:xfrm>
          <a:prstGeom prst="rect">
            <a:avLst/>
          </a:prstGeom>
        </p:spPr>
      </p:pic>
    </p:spTree>
    <p:extLst>
      <p:ext uri="{BB962C8B-B14F-4D97-AF65-F5344CB8AC3E}">
        <p14:creationId xmlns:p14="http://schemas.microsoft.com/office/powerpoint/2010/main" val="411830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7AAFC-C45C-0037-59F3-795CD63E807A}"/>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r"/>
            <a:r>
              <a:rPr lang="en-US" sz="5400">
                <a:solidFill>
                  <a:schemeClr val="tx1"/>
                </a:solidFill>
                <a:latin typeface="+mj-lt"/>
              </a:rPr>
              <a:t>Tijd voor vragen</a:t>
            </a:r>
          </a:p>
        </p:txBody>
      </p:sp>
      <p:pic>
        <p:nvPicPr>
          <p:cNvPr id="4" name="Afbeelding 3">
            <a:extLst>
              <a:ext uri="{FF2B5EF4-FFF2-40B4-BE49-F238E27FC236}">
                <a16:creationId xmlns:a16="http://schemas.microsoft.com/office/drawing/2014/main" id="{29855474-97FB-74A4-E35F-1C5FBD526098}"/>
              </a:ext>
            </a:extLst>
          </p:cNvPr>
          <p:cNvPicPr>
            <a:picLocks noChangeAspect="1"/>
          </p:cNvPicPr>
          <p:nvPr/>
        </p:nvPicPr>
        <p:blipFill rotWithShape="1">
          <a:blip r:embed="rId2">
            <a:extLst>
              <a:ext uri="{28A0092B-C50C-407E-A947-70E740481C1C}">
                <a14:useLocalDpi xmlns:a14="http://schemas.microsoft.com/office/drawing/2010/main" val="0"/>
              </a:ext>
            </a:extLst>
          </a:blip>
          <a:srcRect t="9018" r="-1" b="-1"/>
          <a:stretch/>
        </p:blipFill>
        <p:spPr>
          <a:xfrm>
            <a:off x="4654297" y="10"/>
            <a:ext cx="7537704" cy="6857990"/>
          </a:xfrm>
          <a:prstGeom prst="rect">
            <a:avLst/>
          </a:prstGeom>
        </p:spPr>
      </p:pic>
    </p:spTree>
    <p:extLst>
      <p:ext uri="{BB962C8B-B14F-4D97-AF65-F5344CB8AC3E}">
        <p14:creationId xmlns:p14="http://schemas.microsoft.com/office/powerpoint/2010/main" val="35302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296063" y="1999615"/>
            <a:ext cx="9371940" cy="2764028"/>
          </a:xfrm>
        </p:spPr>
        <p:txBody>
          <a:bodyPr vert="horz" lIns="91440" tIns="45720" rIns="91440" bIns="45720" rtlCol="0" anchor="ctr">
            <a:normAutofit fontScale="90000"/>
          </a:bodyPr>
          <a:lstStyle/>
          <a:p>
            <a:pPr algn="ctr"/>
            <a:r>
              <a:rPr lang="en-US" sz="7200" dirty="0" err="1">
                <a:solidFill>
                  <a:schemeClr val="tx1"/>
                </a:solidFill>
                <a:latin typeface="+mj-lt"/>
              </a:rPr>
              <a:t>Beroepskwalificerend</a:t>
            </a:r>
            <a:r>
              <a:rPr lang="en-US" sz="7200">
                <a:solidFill>
                  <a:schemeClr val="tx1"/>
                </a:solidFill>
                <a:latin typeface="+mj-lt"/>
              </a:rPr>
              <a:t> traject of beroepsopleiding</a:t>
            </a:r>
            <a:endParaRPr lang="en-US" sz="7200" kern="1200" dirty="0">
              <a:solidFill>
                <a:schemeClr val="tx1"/>
              </a:solidFill>
              <a:latin typeface="+mj-lt"/>
              <a:ea typeface="+mj-ea"/>
              <a:cs typeface="+mj-cs"/>
            </a:endParaRPr>
          </a:p>
        </p:txBody>
      </p:sp>
      <p:sp>
        <p:nvSpPr>
          <p:cNvPr id="26"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1B03972-0B80-33F2-8A70-92407DD2CA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363" y="33988"/>
            <a:ext cx="12192000" cy="6857999"/>
          </a:xfrm>
          <a:prstGeom prst="rect">
            <a:avLst/>
          </a:prstGeom>
        </p:spPr>
      </p:pic>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sp>
        <p:nvSpPr>
          <p:cNvPr id="6" name="Rechthoek: afgeronde hoeken 5">
            <a:extLst>
              <a:ext uri="{FF2B5EF4-FFF2-40B4-BE49-F238E27FC236}">
                <a16:creationId xmlns:a16="http://schemas.microsoft.com/office/drawing/2014/main" id="{0C82BAB5-E2B1-4428-038C-878A19127E4E}"/>
              </a:ext>
            </a:extLst>
          </p:cNvPr>
          <p:cNvSpPr/>
          <p:nvPr/>
        </p:nvSpPr>
        <p:spPr>
          <a:xfrm>
            <a:off x="1274619" y="2946399"/>
            <a:ext cx="10437090" cy="35464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7437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FBCF4-602D-DE01-4D7C-A802B22BC741}"/>
              </a:ext>
            </a:extLst>
          </p:cNvPr>
          <p:cNvSpPr>
            <a:spLocks noGrp="1"/>
          </p:cNvSpPr>
          <p:nvPr>
            <p:ph type="title"/>
          </p:nvPr>
        </p:nvSpPr>
        <p:spPr>
          <a:xfrm>
            <a:off x="3563332" y="264680"/>
            <a:ext cx="8397020" cy="1325563"/>
          </a:xfrm>
        </p:spPr>
        <p:txBody>
          <a:bodyPr>
            <a:normAutofit/>
          </a:bodyPr>
          <a:lstStyle/>
          <a:p>
            <a:r>
              <a:rPr lang="nl-NL" sz="3600" dirty="0"/>
              <a:t>Verschillende kwalificerende trajecten</a:t>
            </a:r>
            <a:endParaRPr lang="nl-BE" sz="3600" dirty="0"/>
          </a:p>
        </p:txBody>
      </p:sp>
      <p:sp>
        <p:nvSpPr>
          <p:cNvPr id="7" name="Tijdelijke aanduiding voor inhoud 6">
            <a:extLst>
              <a:ext uri="{FF2B5EF4-FFF2-40B4-BE49-F238E27FC236}">
                <a16:creationId xmlns:a16="http://schemas.microsoft.com/office/drawing/2014/main" id="{8F7D76E6-1BBE-D355-52B7-E7CE23F88109}"/>
              </a:ext>
            </a:extLst>
          </p:cNvPr>
          <p:cNvSpPr>
            <a:spLocks noGrp="1"/>
          </p:cNvSpPr>
          <p:nvPr>
            <p:ph idx="1"/>
          </p:nvPr>
        </p:nvSpPr>
        <p:spPr>
          <a:xfrm>
            <a:off x="838200" y="1792224"/>
            <a:ext cx="10515600" cy="4682756"/>
          </a:xfrm>
        </p:spPr>
        <p:txBody>
          <a:bodyPr>
            <a:normAutofit/>
          </a:bodyPr>
          <a:lstStyle/>
          <a:p>
            <a:r>
              <a:rPr lang="nl-NL" b="1" dirty="0"/>
              <a:t>Centra voor volwassenenonderwijs</a:t>
            </a:r>
            <a:r>
              <a:rPr lang="nl-NL" dirty="0"/>
              <a:t>:</a:t>
            </a:r>
          </a:p>
          <a:p>
            <a:pPr lvl="1"/>
            <a:r>
              <a:rPr lang="nl-NL" dirty="0"/>
              <a:t>In theorie 1 BK = 1 opleiding MAAR “</a:t>
            </a:r>
            <a:r>
              <a:rPr lang="nl-NL" dirty="0" err="1"/>
              <a:t>Babushka</a:t>
            </a:r>
            <a:r>
              <a:rPr lang="nl-NL" dirty="0"/>
              <a:t>-principe” voor de zorgopleidingen</a:t>
            </a:r>
          </a:p>
          <a:p>
            <a:pPr lvl="1"/>
            <a:r>
              <a:rPr lang="nl-NL" dirty="0"/>
              <a:t>Modulaire opleidingen: verschillende modules = 1 opleiding</a:t>
            </a:r>
          </a:p>
          <a:p>
            <a:r>
              <a:rPr lang="nl-NL" b="1" dirty="0"/>
              <a:t>Opleidingscentra van diensten voor gezinszorg</a:t>
            </a:r>
            <a:r>
              <a:rPr lang="nl-NL" dirty="0"/>
              <a:t>: </a:t>
            </a:r>
          </a:p>
          <a:p>
            <a:pPr lvl="1"/>
            <a:r>
              <a:rPr lang="nl-NL" dirty="0"/>
              <a:t>deeltraject 1: BK logistiek assistent in de zorg/BK huishoudhulp </a:t>
            </a:r>
          </a:p>
          <a:p>
            <a:pPr lvl="1"/>
            <a:r>
              <a:rPr lang="nl-NL" dirty="0"/>
              <a:t>deeltraject 2: BK verzorgende – BK zorgkundige </a:t>
            </a:r>
          </a:p>
          <a:p>
            <a:r>
              <a:rPr lang="nl-NL" dirty="0"/>
              <a:t>Verkort traject mogelijk via </a:t>
            </a:r>
            <a:r>
              <a:rPr lang="nl-NL" b="1" dirty="0"/>
              <a:t>EVC-assessment of vrijstellingen</a:t>
            </a:r>
          </a:p>
          <a:p>
            <a:r>
              <a:rPr lang="nl-NL" dirty="0"/>
              <a:t>Voor werkzoekenden specifiek traject via CVO of Opleidingscentra voor diensten voor gezinszorg</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BE" dirty="0"/>
          </a:p>
        </p:txBody>
      </p:sp>
      <p:pic>
        <p:nvPicPr>
          <p:cNvPr id="4" name="Afbeelding 3">
            <a:extLst>
              <a:ext uri="{FF2B5EF4-FFF2-40B4-BE49-F238E27FC236}">
                <a16:creationId xmlns:a16="http://schemas.microsoft.com/office/drawing/2014/main" id="{59EAA1EA-5515-AFDB-0345-18D8CEEBDB23}"/>
              </a:ext>
            </a:extLst>
          </p:cNvPr>
          <p:cNvPicPr>
            <a:picLocks noChangeAspect="1"/>
          </p:cNvPicPr>
          <p:nvPr/>
        </p:nvPicPr>
        <p:blipFill>
          <a:blip r:embed="rId3"/>
          <a:stretch>
            <a:fillRect/>
          </a:stretch>
        </p:blipFill>
        <p:spPr>
          <a:xfrm>
            <a:off x="307062" y="182938"/>
            <a:ext cx="2678483" cy="854009"/>
          </a:xfrm>
          <a:prstGeom prst="rect">
            <a:avLst/>
          </a:prstGeom>
        </p:spPr>
      </p:pic>
      <p:pic>
        <p:nvPicPr>
          <p:cNvPr id="8" name="Afbeelding 7">
            <a:extLst>
              <a:ext uri="{FF2B5EF4-FFF2-40B4-BE49-F238E27FC236}">
                <a16:creationId xmlns:a16="http://schemas.microsoft.com/office/drawing/2014/main" id="{389349A3-9B9B-0068-7286-6768CB63E0D1}"/>
              </a:ext>
            </a:extLst>
          </p:cNvPr>
          <p:cNvPicPr>
            <a:picLocks noChangeAspect="1"/>
          </p:cNvPicPr>
          <p:nvPr/>
        </p:nvPicPr>
        <p:blipFill>
          <a:blip r:embed="rId4"/>
          <a:stretch>
            <a:fillRect/>
          </a:stretch>
        </p:blipFill>
        <p:spPr>
          <a:xfrm>
            <a:off x="307062" y="971118"/>
            <a:ext cx="2596394" cy="843828"/>
          </a:xfrm>
          <a:prstGeom prst="rect">
            <a:avLst/>
          </a:prstGeom>
        </p:spPr>
      </p:pic>
    </p:spTree>
    <p:extLst>
      <p:ext uri="{BB962C8B-B14F-4D97-AF65-F5344CB8AC3E}">
        <p14:creationId xmlns:p14="http://schemas.microsoft.com/office/powerpoint/2010/main" val="1834588892"/>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296063" y="1999615"/>
            <a:ext cx="937194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Centra </a:t>
            </a:r>
            <a:r>
              <a:rPr lang="en-US" sz="7200" kern="1200" dirty="0" err="1">
                <a:solidFill>
                  <a:schemeClr val="tx1"/>
                </a:solidFill>
                <a:latin typeface="+mj-lt"/>
                <a:ea typeface="+mj-ea"/>
                <a:cs typeface="+mj-cs"/>
              </a:rPr>
              <a:t>voor</a:t>
            </a:r>
            <a:r>
              <a:rPr lang="en-US" sz="7200" kern="1200" dirty="0">
                <a:solidFill>
                  <a:schemeClr val="tx1"/>
                </a:solidFill>
                <a:latin typeface="+mj-lt"/>
                <a:ea typeface="+mj-ea"/>
                <a:cs typeface="+mj-cs"/>
              </a:rPr>
              <a:t> </a:t>
            </a:r>
            <a:r>
              <a:rPr lang="en-US" sz="7200" kern="1200" dirty="0" err="1">
                <a:solidFill>
                  <a:schemeClr val="tx1"/>
                </a:solidFill>
                <a:latin typeface="+mj-lt"/>
                <a:ea typeface="+mj-ea"/>
                <a:cs typeface="+mj-cs"/>
              </a:rPr>
              <a:t>volwassenenonderwijs</a:t>
            </a:r>
            <a:endParaRPr lang="en-US" sz="7200" kern="1200" dirty="0">
              <a:solidFill>
                <a:schemeClr val="tx1"/>
              </a:solidFill>
              <a:latin typeface="+mj-lt"/>
              <a:ea typeface="+mj-ea"/>
              <a:cs typeface="+mj-cs"/>
            </a:endParaRPr>
          </a:p>
        </p:txBody>
      </p:sp>
      <p:sp>
        <p:nvSpPr>
          <p:cNvPr id="26"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3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40CD1-AFA9-F080-A205-6096F419754E}"/>
              </a:ext>
            </a:extLst>
          </p:cNvPr>
          <p:cNvSpPr>
            <a:spLocks noGrp="1"/>
          </p:cNvSpPr>
          <p:nvPr>
            <p:ph type="title"/>
          </p:nvPr>
        </p:nvSpPr>
        <p:spPr>
          <a:xfrm>
            <a:off x="3524379" y="149803"/>
            <a:ext cx="8494796" cy="1325563"/>
          </a:xfrm>
        </p:spPr>
        <p:txBody>
          <a:bodyPr/>
          <a:lstStyle/>
          <a:p>
            <a:r>
              <a:rPr lang="nl-NL" dirty="0"/>
              <a:t>Centra voor volwassenenonderwijs</a:t>
            </a:r>
            <a:endParaRPr lang="nl-BE" dirty="0"/>
          </a:p>
        </p:txBody>
      </p:sp>
      <p:sp>
        <p:nvSpPr>
          <p:cNvPr id="4" name="Tijdelijke aanduiding voor inhoud 2">
            <a:extLst>
              <a:ext uri="{FF2B5EF4-FFF2-40B4-BE49-F238E27FC236}">
                <a16:creationId xmlns:a16="http://schemas.microsoft.com/office/drawing/2014/main" id="{79D0FFCE-F95D-2B61-A806-1D8645A984DA}"/>
              </a:ext>
            </a:extLst>
          </p:cNvPr>
          <p:cNvSpPr>
            <a:spLocks noGrp="1"/>
          </p:cNvSpPr>
          <p:nvPr>
            <p:ph idx="1"/>
          </p:nvPr>
        </p:nvSpPr>
        <p:spPr>
          <a:xfrm>
            <a:off x="831272" y="1699491"/>
            <a:ext cx="10522527" cy="4477472"/>
          </a:xfrm>
        </p:spPr>
        <p:txBody>
          <a:bodyPr>
            <a:normAutofit fontScale="92500" lnSpcReduction="10000"/>
          </a:bodyPr>
          <a:lstStyle/>
          <a:p>
            <a:r>
              <a:rPr lang="nl-NL" dirty="0"/>
              <a:t>Grote diversiteit (intensiteit, doelgroep, financiering) </a:t>
            </a:r>
          </a:p>
          <a:p>
            <a:r>
              <a:rPr lang="nl-NL" dirty="0"/>
              <a:t>Doelgroep: vanaf 16 jaar voor beroepsgerichte opleidingen bij modules zonder werkplekcomponent (voltijdse leerplicht voldaan) </a:t>
            </a:r>
          </a:p>
          <a:p>
            <a:r>
              <a:rPr lang="nl-NL" dirty="0"/>
              <a:t> Via welke wegen kan je als cursist hier in terecht? </a:t>
            </a:r>
          </a:p>
          <a:p>
            <a:pPr lvl="1"/>
            <a:r>
              <a:rPr lang="nl-NL" dirty="0"/>
              <a:t>Als individu zelf inschrijven bij CVO</a:t>
            </a:r>
          </a:p>
          <a:p>
            <a:pPr lvl="1"/>
            <a:r>
              <a:rPr lang="nl-NL" dirty="0"/>
              <a:t>Via </a:t>
            </a:r>
            <a:r>
              <a:rPr lang="nl-NL" dirty="0">
                <a:hlinkClick r:id="rId3"/>
              </a:rPr>
              <a:t>VDAB</a:t>
            </a:r>
            <a:r>
              <a:rPr lang="nl-NL" dirty="0"/>
              <a:t>: werkzoekenden worden  o.a. </a:t>
            </a:r>
            <a:r>
              <a:rPr lang="nl-NL" dirty="0" err="1"/>
              <a:t>toegeleid</a:t>
            </a:r>
            <a:r>
              <a:rPr lang="nl-NL" dirty="0"/>
              <a:t> naar CVO  of naar een opleidingscentrum dienst voor gezinszorg</a:t>
            </a:r>
          </a:p>
          <a:p>
            <a:pPr lvl="1"/>
            <a:r>
              <a:rPr lang="nl-NL" dirty="0"/>
              <a:t>Via Diverscity: werknemers openbare sector scholen zich om (</a:t>
            </a:r>
            <a:r>
              <a:rPr lang="nl-NL" dirty="0">
                <a:hlinkClick r:id="rId4"/>
              </a:rPr>
              <a:t>K-trajecten</a:t>
            </a:r>
            <a:r>
              <a:rPr lang="nl-NL" dirty="0"/>
              <a:t>)</a:t>
            </a:r>
          </a:p>
          <a:p>
            <a:pPr lvl="1"/>
            <a:r>
              <a:rPr lang="nl-NL" dirty="0"/>
              <a:t>Via VIVO of </a:t>
            </a:r>
            <a:r>
              <a:rPr lang="nl-NL" dirty="0" err="1"/>
              <a:t>FeBi</a:t>
            </a:r>
            <a:r>
              <a:rPr lang="nl-NL" dirty="0"/>
              <a:t>: </a:t>
            </a:r>
            <a:r>
              <a:rPr lang="nl-NL" dirty="0">
                <a:hlinkClick r:id="rId5"/>
              </a:rPr>
              <a:t>werknemers private </a:t>
            </a:r>
            <a:r>
              <a:rPr lang="nl-NL" dirty="0" err="1">
                <a:hlinkClick r:id="rId5"/>
              </a:rPr>
              <a:t>social</a:t>
            </a:r>
            <a:r>
              <a:rPr lang="nl-NL" dirty="0">
                <a:hlinkClick r:id="rId5"/>
              </a:rPr>
              <a:t> </a:t>
            </a:r>
            <a:r>
              <a:rPr lang="nl-NL" dirty="0" err="1">
                <a:hlinkClick r:id="rId5"/>
              </a:rPr>
              <a:t>profit</a:t>
            </a:r>
            <a:r>
              <a:rPr lang="nl-NL" dirty="0">
                <a:hlinkClick r:id="rId5"/>
              </a:rPr>
              <a:t> sector </a:t>
            </a:r>
            <a:r>
              <a:rPr lang="nl-NL" dirty="0"/>
              <a:t>scholen zich om (via vorming, #kiesvoordezorg, opleidingsproject zorgkundige, … )</a:t>
            </a:r>
          </a:p>
          <a:p>
            <a:r>
              <a:rPr lang="nl-NL" dirty="0"/>
              <a:t>Financiering is verschillend - afhankelijk van doelgroepen – intensiteit verschillend (deeltijds/voltijds - …) </a:t>
            </a:r>
          </a:p>
        </p:txBody>
      </p:sp>
      <p:pic>
        <p:nvPicPr>
          <p:cNvPr id="6" name="Afbeelding 5">
            <a:extLst>
              <a:ext uri="{FF2B5EF4-FFF2-40B4-BE49-F238E27FC236}">
                <a16:creationId xmlns:a16="http://schemas.microsoft.com/office/drawing/2014/main" id="{3D818EF4-A187-9074-840B-8A87BD7F24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272" y="545884"/>
            <a:ext cx="2105025" cy="533400"/>
          </a:xfrm>
          <a:prstGeom prst="rect">
            <a:avLst/>
          </a:prstGeom>
        </p:spPr>
      </p:pic>
    </p:spTree>
    <p:extLst>
      <p:ext uri="{BB962C8B-B14F-4D97-AF65-F5344CB8AC3E}">
        <p14:creationId xmlns:p14="http://schemas.microsoft.com/office/powerpoint/2010/main" val="210031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DC657A3-62B2-9422-67A1-E1D8E48DB8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69683"/>
            <a:ext cx="12192000" cy="6857999"/>
          </a:xfrm>
          <a:prstGeom prst="rect">
            <a:avLst/>
          </a:prstGeom>
        </p:spPr>
      </p:pic>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sp>
        <p:nvSpPr>
          <p:cNvPr id="6" name="Rechthoek: afgeronde hoeken 5">
            <a:extLst>
              <a:ext uri="{FF2B5EF4-FFF2-40B4-BE49-F238E27FC236}">
                <a16:creationId xmlns:a16="http://schemas.microsoft.com/office/drawing/2014/main" id="{0C82BAB5-E2B1-4428-038C-878A19127E4E}"/>
              </a:ext>
            </a:extLst>
          </p:cNvPr>
          <p:cNvSpPr/>
          <p:nvPr/>
        </p:nvSpPr>
        <p:spPr>
          <a:xfrm>
            <a:off x="1490472" y="3044858"/>
            <a:ext cx="9863327" cy="14328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79851082"/>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D8FD0-1D26-5A3F-0AA2-617F3889EA3B}"/>
              </a:ext>
            </a:extLst>
          </p:cNvPr>
          <p:cNvSpPr>
            <a:spLocks noGrp="1"/>
          </p:cNvSpPr>
          <p:nvPr>
            <p:ph type="title"/>
          </p:nvPr>
        </p:nvSpPr>
        <p:spPr>
          <a:xfrm>
            <a:off x="3042763" y="0"/>
            <a:ext cx="9149237" cy="1325563"/>
          </a:xfrm>
        </p:spPr>
        <p:txBody>
          <a:bodyPr>
            <a:normAutofit/>
          </a:bodyPr>
          <a:lstStyle/>
          <a:p>
            <a:r>
              <a:rPr lang="nl-NL" sz="3200" dirty="0"/>
              <a:t>CVO: opleiding logistiek assistent – zorgkundige</a:t>
            </a:r>
            <a:endParaRPr lang="nl-BE" sz="3200" dirty="0"/>
          </a:p>
        </p:txBody>
      </p:sp>
      <p:sp>
        <p:nvSpPr>
          <p:cNvPr id="3" name="Tijdelijke aanduiding voor inhoud 2">
            <a:extLst>
              <a:ext uri="{FF2B5EF4-FFF2-40B4-BE49-F238E27FC236}">
                <a16:creationId xmlns:a16="http://schemas.microsoft.com/office/drawing/2014/main" id="{6F025B03-5901-BE86-4112-3AD0A9DB567B}"/>
              </a:ext>
            </a:extLst>
          </p:cNvPr>
          <p:cNvSpPr>
            <a:spLocks noGrp="1"/>
          </p:cNvSpPr>
          <p:nvPr>
            <p:ph idx="1"/>
          </p:nvPr>
        </p:nvSpPr>
        <p:spPr>
          <a:xfrm>
            <a:off x="838199" y="1825625"/>
            <a:ext cx="10905877" cy="4351338"/>
          </a:xfrm>
        </p:spPr>
        <p:txBody>
          <a:bodyPr>
            <a:normAutofit/>
          </a:bodyPr>
          <a:lstStyle/>
          <a:p>
            <a:r>
              <a:rPr lang="nl-NL" dirty="0"/>
              <a:t>Finaliteit van de opleiding logistiek assistent - zorgkundige:</a:t>
            </a:r>
          </a:p>
          <a:p>
            <a:pPr lvl="1"/>
            <a:r>
              <a:rPr lang="nl-NL" dirty="0"/>
              <a:t>Beroepskwalificatie logistiek assistent =&gt; verzorgende =&gt; zorgkundige </a:t>
            </a:r>
          </a:p>
          <a:p>
            <a:pPr lvl="1"/>
            <a:r>
              <a:rPr lang="nl-NL" dirty="0"/>
              <a:t>Eventueel Diploma secundair onderwijs (= onderwijskwalificatie) (mits opleiding aanvullende algemene vorming)</a:t>
            </a:r>
          </a:p>
          <a:p>
            <a:r>
              <a:rPr lang="nl-NL" dirty="0"/>
              <a:t>Duur van de opleiding:</a:t>
            </a:r>
          </a:p>
          <a:p>
            <a:pPr lvl="1"/>
            <a:r>
              <a:rPr lang="nl-NL" dirty="0"/>
              <a:t>Gehele opleiding zorgkundige = 1480 lestijden</a:t>
            </a:r>
          </a:p>
          <a:p>
            <a:pPr lvl="1"/>
            <a:r>
              <a:rPr lang="nl-NL" dirty="0"/>
              <a:t>MAAR: verkort traject zorgkundige – herintreder = vrijstelling vanuit een eerder gevolgde opleiding in de zorg</a:t>
            </a:r>
          </a:p>
          <a:p>
            <a:pPr lvl="1"/>
            <a:r>
              <a:rPr lang="nl-NL" dirty="0"/>
              <a:t>Specifieke afspraken na EVC-procedure </a:t>
            </a:r>
            <a:r>
              <a:rPr lang="nl-NL" dirty="0" err="1"/>
              <a:t>mbt</a:t>
            </a:r>
            <a:r>
              <a:rPr lang="nl-NL" dirty="0"/>
              <a:t> de duur </a:t>
            </a:r>
            <a:r>
              <a:rPr lang="nl-NL" dirty="0" err="1"/>
              <a:t>vh</a:t>
            </a:r>
            <a:r>
              <a:rPr lang="nl-NL" dirty="0"/>
              <a:t> traject</a:t>
            </a:r>
          </a:p>
          <a:p>
            <a:pPr marL="457200" lvl="1" indent="0">
              <a:buNone/>
            </a:pPr>
            <a:endParaRPr lang="nl-NL" dirty="0"/>
          </a:p>
          <a:p>
            <a:pPr marL="0"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54904269-0DD9-E8F5-0074-84744D625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96081"/>
            <a:ext cx="2105025" cy="533400"/>
          </a:xfrm>
          <a:prstGeom prst="rect">
            <a:avLst/>
          </a:prstGeom>
        </p:spPr>
      </p:pic>
    </p:spTree>
    <p:extLst>
      <p:ext uri="{BB962C8B-B14F-4D97-AF65-F5344CB8AC3E}">
        <p14:creationId xmlns:p14="http://schemas.microsoft.com/office/powerpoint/2010/main" val="321382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D8FD0-1D26-5A3F-0AA2-617F3889EA3B}"/>
              </a:ext>
            </a:extLst>
          </p:cNvPr>
          <p:cNvSpPr>
            <a:spLocks noGrp="1"/>
          </p:cNvSpPr>
          <p:nvPr>
            <p:ph type="title"/>
          </p:nvPr>
        </p:nvSpPr>
        <p:spPr>
          <a:xfrm>
            <a:off x="3042763" y="0"/>
            <a:ext cx="9149237" cy="1325563"/>
          </a:xfrm>
        </p:spPr>
        <p:txBody>
          <a:bodyPr>
            <a:normAutofit/>
          </a:bodyPr>
          <a:lstStyle/>
          <a:p>
            <a:r>
              <a:rPr lang="nl-NL" sz="3200" dirty="0"/>
              <a:t>CVO: opleiding logistiek assistent –zorgkundige</a:t>
            </a:r>
            <a:endParaRPr lang="nl-BE" sz="3200" dirty="0"/>
          </a:p>
        </p:txBody>
      </p:sp>
      <p:pic>
        <p:nvPicPr>
          <p:cNvPr id="6" name="Afbeelding 5" descr="Afbeelding met tekst&#10;&#10;Automatisch gegenereerde beschrijving">
            <a:extLst>
              <a:ext uri="{FF2B5EF4-FFF2-40B4-BE49-F238E27FC236}">
                <a16:creationId xmlns:a16="http://schemas.microsoft.com/office/drawing/2014/main" id="{54904269-0DD9-E8F5-0074-84744D625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96081"/>
            <a:ext cx="2105025" cy="533400"/>
          </a:xfrm>
          <a:prstGeom prst="rect">
            <a:avLst/>
          </a:prstGeom>
        </p:spPr>
      </p:pic>
      <p:pic>
        <p:nvPicPr>
          <p:cNvPr id="8" name="Tijdelijke aanduiding voor inhoud 7" descr="Afbeelding met tafel&#10;&#10;Automatisch gegenereerde beschrijving">
            <a:extLst>
              <a:ext uri="{FF2B5EF4-FFF2-40B4-BE49-F238E27FC236}">
                <a16:creationId xmlns:a16="http://schemas.microsoft.com/office/drawing/2014/main" id="{741682D8-D885-CDE2-28FB-62722DC5F0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6" y="1391477"/>
            <a:ext cx="12163708" cy="4717079"/>
          </a:xfrm>
        </p:spPr>
      </p:pic>
      <p:sp>
        <p:nvSpPr>
          <p:cNvPr id="3" name="Titel 1">
            <a:extLst>
              <a:ext uri="{FF2B5EF4-FFF2-40B4-BE49-F238E27FC236}">
                <a16:creationId xmlns:a16="http://schemas.microsoft.com/office/drawing/2014/main" id="{DA89C2F5-7919-8F8A-18FC-1AA3C77DF18E}"/>
              </a:ext>
            </a:extLst>
          </p:cNvPr>
          <p:cNvSpPr txBox="1">
            <a:spLocks/>
          </p:cNvSpPr>
          <p:nvPr/>
        </p:nvSpPr>
        <p:spPr>
          <a:xfrm>
            <a:off x="173668" y="662781"/>
            <a:ext cx="91492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6">
                    <a:lumMod val="75000"/>
                  </a:schemeClr>
                </a:solidFill>
                <a:latin typeface="Abadi" panose="020B0604020104020204" pitchFamily="34" charset="0"/>
                <a:ea typeface="+mj-ea"/>
                <a:cs typeface="+mj-cs"/>
              </a:defRPr>
            </a:lvl1pPr>
          </a:lstStyle>
          <a:p>
            <a:r>
              <a:rPr lang="nl-NL" sz="2000" dirty="0">
                <a:solidFill>
                  <a:schemeClr val="tx1"/>
                </a:solidFill>
              </a:rPr>
              <a:t>Structuurschema zorgkundige </a:t>
            </a:r>
            <a:endParaRPr lang="nl-BE" sz="2000" dirty="0">
              <a:solidFill>
                <a:schemeClr val="tx1"/>
              </a:solidFill>
            </a:endParaRPr>
          </a:p>
        </p:txBody>
      </p:sp>
    </p:spTree>
    <p:extLst>
      <p:ext uri="{BB962C8B-B14F-4D97-AF65-F5344CB8AC3E}">
        <p14:creationId xmlns:p14="http://schemas.microsoft.com/office/powerpoint/2010/main" val="228925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pic>
        <p:nvPicPr>
          <p:cNvPr id="8" name="Tijdelijke aanduiding voor inhoud 7">
            <a:extLst>
              <a:ext uri="{FF2B5EF4-FFF2-40B4-BE49-F238E27FC236}">
                <a16:creationId xmlns:a16="http://schemas.microsoft.com/office/drawing/2014/main" id="{03C27DE5-2A8E-5B7C-EBBC-C3AA10F449D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89032" y="106330"/>
            <a:ext cx="12002968" cy="6751669"/>
          </a:xfrm>
        </p:spPr>
      </p:pic>
    </p:spTree>
    <p:extLst>
      <p:ext uri="{BB962C8B-B14F-4D97-AF65-F5344CB8AC3E}">
        <p14:creationId xmlns:p14="http://schemas.microsoft.com/office/powerpoint/2010/main" val="333736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D8FD0-1D26-5A3F-0AA2-617F3889EA3B}"/>
              </a:ext>
            </a:extLst>
          </p:cNvPr>
          <p:cNvSpPr>
            <a:spLocks noGrp="1"/>
          </p:cNvSpPr>
          <p:nvPr>
            <p:ph type="title"/>
          </p:nvPr>
        </p:nvSpPr>
        <p:spPr>
          <a:xfrm>
            <a:off x="3042763" y="0"/>
            <a:ext cx="9029252" cy="1325563"/>
          </a:xfrm>
        </p:spPr>
        <p:txBody>
          <a:bodyPr>
            <a:normAutofit/>
          </a:bodyPr>
          <a:lstStyle/>
          <a:p>
            <a:r>
              <a:rPr lang="nl-NL" sz="3200" dirty="0"/>
              <a:t>CVO: opleiding logistiek assistent - zorgkundige</a:t>
            </a:r>
            <a:endParaRPr lang="nl-BE" sz="3200" dirty="0"/>
          </a:p>
        </p:txBody>
      </p:sp>
      <p:sp>
        <p:nvSpPr>
          <p:cNvPr id="3" name="Tijdelijke aanduiding voor inhoud 2">
            <a:extLst>
              <a:ext uri="{FF2B5EF4-FFF2-40B4-BE49-F238E27FC236}">
                <a16:creationId xmlns:a16="http://schemas.microsoft.com/office/drawing/2014/main" id="{6F025B03-5901-BE86-4112-3AD0A9DB567B}"/>
              </a:ext>
            </a:extLst>
          </p:cNvPr>
          <p:cNvSpPr>
            <a:spLocks noGrp="1"/>
          </p:cNvSpPr>
          <p:nvPr>
            <p:ph idx="1"/>
          </p:nvPr>
        </p:nvSpPr>
        <p:spPr>
          <a:xfrm>
            <a:off x="838199" y="1562529"/>
            <a:ext cx="10905877" cy="4614434"/>
          </a:xfrm>
        </p:spPr>
        <p:txBody>
          <a:bodyPr>
            <a:normAutofit lnSpcReduction="10000"/>
          </a:bodyPr>
          <a:lstStyle/>
          <a:p>
            <a:r>
              <a:rPr lang="nl-NL" dirty="0"/>
              <a:t>Urenpakket aan stages is veel groter en intensiever dan </a:t>
            </a:r>
            <a:r>
              <a:rPr lang="nl-NL" dirty="0" err="1"/>
              <a:t>ih</a:t>
            </a:r>
            <a:r>
              <a:rPr lang="nl-NL" dirty="0"/>
              <a:t> secundair onderwijs. </a:t>
            </a:r>
          </a:p>
          <a:p>
            <a:pPr lvl="1"/>
            <a:r>
              <a:rPr lang="nl-NL" dirty="0"/>
              <a:t>45% stages om BK zorgkundige te behalen. (60% stages indien enkel BK logistiek assistent)</a:t>
            </a:r>
          </a:p>
          <a:p>
            <a:pPr lvl="1"/>
            <a:r>
              <a:rPr lang="nl-NL" dirty="0"/>
              <a:t>Zowel inoefenen als aanleren van competenties</a:t>
            </a:r>
          </a:p>
          <a:p>
            <a:r>
              <a:rPr lang="nl-NL" dirty="0"/>
              <a:t>Stages op verschillende werkvloeren</a:t>
            </a:r>
          </a:p>
          <a:p>
            <a:pPr lvl="1"/>
            <a:r>
              <a:rPr lang="nl-NL" dirty="0"/>
              <a:t>Voor de stages verzorgende taken: min. 3 verschillende </a:t>
            </a:r>
            <a:r>
              <a:rPr lang="nl-NL" dirty="0" err="1"/>
              <a:t>settings</a:t>
            </a:r>
            <a:r>
              <a:rPr lang="nl-NL" dirty="0"/>
              <a:t> (WZC, Ziekenhuis, DGAT, DVC, thuisverpleging, …)</a:t>
            </a:r>
          </a:p>
          <a:p>
            <a:pPr lvl="1"/>
            <a:r>
              <a:rPr lang="nl-NL" dirty="0"/>
              <a:t>cursist moet ten allen tijden onder begeleiding werken (al dan niet onder verwijderd toezicht)</a:t>
            </a:r>
          </a:p>
          <a:p>
            <a:r>
              <a:rPr lang="nl-NL" dirty="0"/>
              <a:t>Stage is mogelijk op de eigen werkvloer</a:t>
            </a:r>
          </a:p>
          <a:p>
            <a:pPr lvl="1"/>
            <a:r>
              <a:rPr lang="nl-NL" dirty="0"/>
              <a:t> Bij stage bij eigen werkgever =&gt; stage op 3 verschillende afdelingen</a:t>
            </a:r>
          </a:p>
          <a:p>
            <a:pPr marL="457200" lvl="1" indent="0">
              <a:buNone/>
            </a:pPr>
            <a:endParaRPr lang="nl-NL" dirty="0"/>
          </a:p>
          <a:p>
            <a:pPr lvl="1"/>
            <a:endParaRPr lang="nl-NL" dirty="0"/>
          </a:p>
          <a:p>
            <a:pPr lvl="1"/>
            <a:endParaRPr lang="nl-NL" dirty="0">
              <a:highlight>
                <a:srgbClr val="FFFF00"/>
              </a:highlight>
            </a:endParaRPr>
          </a:p>
          <a:p>
            <a:pPr marL="0"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848C4D0D-0CC8-845C-9CFB-C064282EA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396081"/>
            <a:ext cx="2105025" cy="533400"/>
          </a:xfrm>
          <a:prstGeom prst="rect">
            <a:avLst/>
          </a:prstGeom>
        </p:spPr>
      </p:pic>
    </p:spTree>
    <p:extLst>
      <p:ext uri="{BB962C8B-B14F-4D97-AF65-F5344CB8AC3E}">
        <p14:creationId xmlns:p14="http://schemas.microsoft.com/office/powerpoint/2010/main" val="3504255784"/>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D8FD0-1D26-5A3F-0AA2-617F3889EA3B}"/>
              </a:ext>
            </a:extLst>
          </p:cNvPr>
          <p:cNvSpPr>
            <a:spLocks noGrp="1"/>
          </p:cNvSpPr>
          <p:nvPr>
            <p:ph type="title"/>
          </p:nvPr>
        </p:nvSpPr>
        <p:spPr>
          <a:xfrm>
            <a:off x="3042763" y="0"/>
            <a:ext cx="9029252" cy="1325563"/>
          </a:xfrm>
        </p:spPr>
        <p:txBody>
          <a:bodyPr>
            <a:normAutofit/>
          </a:bodyPr>
          <a:lstStyle/>
          <a:p>
            <a:r>
              <a:rPr lang="nl-NL" sz="3200" dirty="0"/>
              <a:t>CVO: opleiding zorgkundige</a:t>
            </a:r>
            <a:endParaRPr lang="nl-BE" sz="3200" dirty="0"/>
          </a:p>
        </p:txBody>
      </p:sp>
      <p:sp>
        <p:nvSpPr>
          <p:cNvPr id="3" name="Tijdelijke aanduiding voor inhoud 2">
            <a:extLst>
              <a:ext uri="{FF2B5EF4-FFF2-40B4-BE49-F238E27FC236}">
                <a16:creationId xmlns:a16="http://schemas.microsoft.com/office/drawing/2014/main" id="{6F025B03-5901-BE86-4112-3AD0A9DB567B}"/>
              </a:ext>
            </a:extLst>
          </p:cNvPr>
          <p:cNvSpPr>
            <a:spLocks noGrp="1"/>
          </p:cNvSpPr>
          <p:nvPr>
            <p:ph idx="1"/>
          </p:nvPr>
        </p:nvSpPr>
        <p:spPr>
          <a:xfrm>
            <a:off x="838199" y="1562529"/>
            <a:ext cx="10905877" cy="4614434"/>
          </a:xfrm>
        </p:spPr>
        <p:txBody>
          <a:bodyPr>
            <a:normAutofit fontScale="92500" lnSpcReduction="10000"/>
          </a:bodyPr>
          <a:lstStyle/>
          <a:p>
            <a:r>
              <a:rPr lang="nl-NL" b="1" dirty="0"/>
              <a:t>Leerlijn stagemodules: De aangeraden </a:t>
            </a:r>
            <a:r>
              <a:rPr lang="nl-NL" b="1" dirty="0" err="1"/>
              <a:t>settings</a:t>
            </a:r>
            <a:r>
              <a:rPr lang="nl-NL" b="1" dirty="0"/>
              <a:t> zijn:</a:t>
            </a:r>
          </a:p>
          <a:p>
            <a:r>
              <a:rPr lang="nl-NL" dirty="0"/>
              <a:t>Stage Basisvaardigheden 1 en 2 =&gt; WZC of ziekenhuis</a:t>
            </a:r>
          </a:p>
          <a:p>
            <a:r>
              <a:rPr lang="nl-NL" dirty="0"/>
              <a:t>Stage logistieke taken 1 en 2 (enkel voor opleiding logistiek assistent) =&gt; WZC of ziekenhuis</a:t>
            </a:r>
          </a:p>
          <a:p>
            <a:r>
              <a:rPr lang="nl-NL" dirty="0"/>
              <a:t>Stage verzorgende taken 1 en 2 =&gt; WZC of afdeling geriatrie ziekenhuis</a:t>
            </a:r>
          </a:p>
          <a:p>
            <a:r>
              <a:rPr lang="nl-NL" dirty="0"/>
              <a:t>Stage verzorgende taken 3 en 4 =&gt; gezinszorg of dagcentrum of dienstencentrum of </a:t>
            </a:r>
            <a:r>
              <a:rPr lang="nl-NL" dirty="0" err="1"/>
              <a:t>dagverzorgingscentrum</a:t>
            </a:r>
            <a:r>
              <a:rPr lang="nl-NL" dirty="0"/>
              <a:t> of autonome leefgroep</a:t>
            </a:r>
          </a:p>
          <a:p>
            <a:r>
              <a:rPr lang="nl-NL" dirty="0"/>
              <a:t>Stage verzorgende taken 5 en 6 =&gt; WZC of ziekenhuis of thuisverpleging of </a:t>
            </a:r>
            <a:r>
              <a:rPr lang="nl-NL" dirty="0" err="1"/>
              <a:t>nursingtehuis</a:t>
            </a:r>
            <a:r>
              <a:rPr lang="nl-NL" dirty="0"/>
              <a:t>/voorziening voor mensen met een handicap</a:t>
            </a:r>
          </a:p>
          <a:p>
            <a:r>
              <a:rPr lang="nl-NL" dirty="0"/>
              <a:t>Stage zorgkundige taken =&gt; WZC of ziekenhuis of thuisverpleging of </a:t>
            </a:r>
            <a:r>
              <a:rPr lang="nl-NL" dirty="0" err="1"/>
              <a:t>nursingtehuis</a:t>
            </a:r>
            <a:r>
              <a:rPr lang="nl-NL" dirty="0"/>
              <a:t>/voorziening voor mensen met een handicap</a:t>
            </a:r>
          </a:p>
          <a:p>
            <a:pPr marL="457200" lvl="1" indent="0">
              <a:buNone/>
            </a:pPr>
            <a:endParaRPr lang="nl-NL" dirty="0"/>
          </a:p>
          <a:p>
            <a:pPr lvl="1"/>
            <a:endParaRPr lang="nl-NL" dirty="0"/>
          </a:p>
          <a:p>
            <a:pPr lvl="1"/>
            <a:endParaRPr lang="nl-NL" dirty="0">
              <a:highlight>
                <a:srgbClr val="FFFF00"/>
              </a:highlight>
            </a:endParaRPr>
          </a:p>
          <a:p>
            <a:pPr marL="0"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848C4D0D-0CC8-845C-9CFB-C064282EA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396081"/>
            <a:ext cx="2105025" cy="533400"/>
          </a:xfrm>
          <a:prstGeom prst="rect">
            <a:avLst/>
          </a:prstGeom>
        </p:spPr>
      </p:pic>
    </p:spTree>
    <p:extLst>
      <p:ext uri="{BB962C8B-B14F-4D97-AF65-F5344CB8AC3E}">
        <p14:creationId xmlns:p14="http://schemas.microsoft.com/office/powerpoint/2010/main" val="1357268672"/>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296063" y="1999615"/>
            <a:ext cx="937194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Duaal Leren in het </a:t>
            </a:r>
            <a:r>
              <a:rPr lang="en-US" sz="7200" kern="1200" dirty="0" err="1">
                <a:solidFill>
                  <a:schemeClr val="tx1"/>
                </a:solidFill>
                <a:latin typeface="+mj-lt"/>
                <a:ea typeface="+mj-ea"/>
                <a:cs typeface="+mj-cs"/>
              </a:rPr>
              <a:t>volwassenenonderwijs</a:t>
            </a:r>
            <a:endParaRPr lang="en-US" sz="7200" kern="1200" dirty="0">
              <a:solidFill>
                <a:schemeClr val="tx1"/>
              </a:solidFill>
              <a:latin typeface="+mj-lt"/>
              <a:ea typeface="+mj-ea"/>
              <a:cs typeface="+mj-cs"/>
            </a:endParaRPr>
          </a:p>
        </p:txBody>
      </p:sp>
      <p:sp>
        <p:nvSpPr>
          <p:cNvPr id="26"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4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6EDB819D-C7D4-726D-70A5-7BA24173A56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52694" y="91715"/>
            <a:ext cx="12028951" cy="6766284"/>
          </a:xfrm>
        </p:spPr>
      </p:pic>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sp>
        <p:nvSpPr>
          <p:cNvPr id="6" name="Rechthoek: afgeronde hoeken 5">
            <a:extLst>
              <a:ext uri="{FF2B5EF4-FFF2-40B4-BE49-F238E27FC236}">
                <a16:creationId xmlns:a16="http://schemas.microsoft.com/office/drawing/2014/main" id="{0C82BAB5-E2B1-4428-038C-878A19127E4E}"/>
              </a:ext>
            </a:extLst>
          </p:cNvPr>
          <p:cNvSpPr/>
          <p:nvPr/>
        </p:nvSpPr>
        <p:spPr>
          <a:xfrm>
            <a:off x="6244545" y="3836264"/>
            <a:ext cx="2494013" cy="4996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67433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87F5F-21E2-B2C1-73ED-A1B26CA006D5}"/>
              </a:ext>
            </a:extLst>
          </p:cNvPr>
          <p:cNvSpPr>
            <a:spLocks noGrp="1"/>
          </p:cNvSpPr>
          <p:nvPr>
            <p:ph type="title"/>
          </p:nvPr>
        </p:nvSpPr>
        <p:spPr>
          <a:xfrm>
            <a:off x="3528508" y="18255"/>
            <a:ext cx="8534400" cy="1325563"/>
          </a:xfrm>
        </p:spPr>
        <p:txBody>
          <a:bodyPr>
            <a:normAutofit/>
          </a:bodyPr>
          <a:lstStyle/>
          <a:p>
            <a:r>
              <a:rPr lang="nl-NL" sz="3600" dirty="0"/>
              <a:t>Duaal leren in het volwassenenonderwijs</a:t>
            </a:r>
            <a:endParaRPr lang="nl-BE" sz="3600" dirty="0"/>
          </a:p>
        </p:txBody>
      </p:sp>
      <p:sp>
        <p:nvSpPr>
          <p:cNvPr id="3" name="Tijdelijke aanduiding voor inhoud 2">
            <a:extLst>
              <a:ext uri="{FF2B5EF4-FFF2-40B4-BE49-F238E27FC236}">
                <a16:creationId xmlns:a16="http://schemas.microsoft.com/office/drawing/2014/main" id="{64253D28-3CAF-B87F-B3CB-F260A759C35F}"/>
              </a:ext>
            </a:extLst>
          </p:cNvPr>
          <p:cNvSpPr>
            <a:spLocks noGrp="1"/>
          </p:cNvSpPr>
          <p:nvPr>
            <p:ph idx="1"/>
          </p:nvPr>
        </p:nvSpPr>
        <p:spPr/>
        <p:txBody>
          <a:bodyPr>
            <a:normAutofit fontScale="92500" lnSpcReduction="20000"/>
          </a:bodyPr>
          <a:lstStyle/>
          <a:p>
            <a:r>
              <a:rPr lang="nl-BE" dirty="0"/>
              <a:t>Enkel </a:t>
            </a:r>
            <a:r>
              <a:rPr lang="nl-BE" b="1" dirty="0"/>
              <a:t>zorgkundige duaal </a:t>
            </a:r>
            <a:r>
              <a:rPr lang="nl-BE" dirty="0"/>
              <a:t>op dit moment</a:t>
            </a:r>
          </a:p>
          <a:p>
            <a:r>
              <a:rPr lang="nl-BE" dirty="0"/>
              <a:t>Inhoudelijk volledig gelijklopend </a:t>
            </a:r>
            <a:r>
              <a:rPr lang="nl-BE"/>
              <a:t>met </a:t>
            </a:r>
            <a:r>
              <a:rPr lang="nl-BE" dirty="0"/>
              <a:t>de</a:t>
            </a:r>
            <a:r>
              <a:rPr lang="nl-BE"/>
              <a:t> nieuwe opleiding zorgkundige in het </a:t>
            </a:r>
            <a:r>
              <a:rPr lang="nl-BE" dirty="0"/>
              <a:t>volwassenenonderwijs</a:t>
            </a:r>
          </a:p>
          <a:p>
            <a:r>
              <a:rPr lang="nl-BE"/>
              <a:t>Focus op aanleren van competenties op de werkvloer</a:t>
            </a:r>
            <a:endParaRPr lang="nl-BE" dirty="0"/>
          </a:p>
          <a:p>
            <a:r>
              <a:rPr lang="nl-BE" dirty="0"/>
              <a:t>Dezelfde vereisten voor de werkplekken en </a:t>
            </a:r>
            <a:r>
              <a:rPr lang="nl-BE"/>
              <a:t>de mentor als bij het duaal leren in het secundair onderwijs</a:t>
            </a:r>
            <a:endParaRPr lang="nl-BE" dirty="0"/>
          </a:p>
          <a:p>
            <a:r>
              <a:rPr lang="nl-BE" dirty="0"/>
              <a:t>Kleine, maar belangrijke verschillen in de uitwerking</a:t>
            </a:r>
          </a:p>
          <a:p>
            <a:pPr lvl="1"/>
            <a:r>
              <a:rPr lang="nl-BE" dirty="0"/>
              <a:t>Andere leerovereenkomst(en)</a:t>
            </a:r>
          </a:p>
          <a:p>
            <a:pPr lvl="1"/>
            <a:r>
              <a:rPr lang="nl-BE" dirty="0"/>
              <a:t>Andere vergoedingen</a:t>
            </a:r>
          </a:p>
          <a:p>
            <a:pPr lvl="1"/>
            <a:r>
              <a:rPr lang="nl-BE" dirty="0"/>
              <a:t>Andere vakantieregeling</a:t>
            </a:r>
          </a:p>
          <a:p>
            <a:pPr lvl="1"/>
            <a:r>
              <a:rPr lang="nl-BE" dirty="0"/>
              <a:t>Meer flexibiliteit in de duur en uitwerking van de leertrajecten</a:t>
            </a:r>
          </a:p>
          <a:p>
            <a:pPr lvl="1"/>
            <a:r>
              <a:rPr lang="nl-BE" dirty="0"/>
              <a:t>Minimum 50% werkplekleren (vastgelegd in het opleidingsprofiel)</a:t>
            </a:r>
            <a:endParaRPr lang="nl-NL" dirty="0"/>
          </a:p>
        </p:txBody>
      </p:sp>
      <p:pic>
        <p:nvPicPr>
          <p:cNvPr id="6" name="Afbeelding 5" descr="Afbeelding met tekst&#10;&#10;Automatisch gegenereerde beschrijving">
            <a:extLst>
              <a:ext uri="{FF2B5EF4-FFF2-40B4-BE49-F238E27FC236}">
                <a16:creationId xmlns:a16="http://schemas.microsoft.com/office/drawing/2014/main" id="{BE51D57E-0319-A9C4-727C-B360840AC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4336"/>
            <a:ext cx="2105025" cy="533400"/>
          </a:xfrm>
          <a:prstGeom prst="rect">
            <a:avLst/>
          </a:prstGeom>
        </p:spPr>
      </p:pic>
    </p:spTree>
    <p:extLst>
      <p:ext uri="{BB962C8B-B14F-4D97-AF65-F5344CB8AC3E}">
        <p14:creationId xmlns:p14="http://schemas.microsoft.com/office/powerpoint/2010/main" val="3926510764"/>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87F5F-21E2-B2C1-73ED-A1B26CA006D5}"/>
              </a:ext>
            </a:extLst>
          </p:cNvPr>
          <p:cNvSpPr>
            <a:spLocks noGrp="1"/>
          </p:cNvSpPr>
          <p:nvPr>
            <p:ph type="title"/>
          </p:nvPr>
        </p:nvSpPr>
        <p:spPr>
          <a:xfrm>
            <a:off x="3429000" y="-33973"/>
            <a:ext cx="8423910" cy="1325563"/>
          </a:xfrm>
        </p:spPr>
        <p:txBody>
          <a:bodyPr>
            <a:normAutofit/>
          </a:bodyPr>
          <a:lstStyle/>
          <a:p>
            <a:r>
              <a:rPr lang="nl-NL" sz="3600" dirty="0"/>
              <a:t>Statuten binnen </a:t>
            </a:r>
            <a:r>
              <a:rPr lang="nl-NL" sz="3600"/>
              <a:t>duaal leren</a:t>
            </a:r>
            <a:r>
              <a:rPr lang="nl-NL" sz="3600" dirty="0"/>
              <a:t> </a:t>
            </a:r>
            <a:endParaRPr lang="nl-BE" sz="3600" dirty="0"/>
          </a:p>
        </p:txBody>
      </p:sp>
      <p:sp>
        <p:nvSpPr>
          <p:cNvPr id="3" name="Tijdelijke aanduiding voor inhoud 2">
            <a:extLst>
              <a:ext uri="{FF2B5EF4-FFF2-40B4-BE49-F238E27FC236}">
                <a16:creationId xmlns:a16="http://schemas.microsoft.com/office/drawing/2014/main" id="{64253D28-3CAF-B87F-B3CB-F260A759C35F}"/>
              </a:ext>
            </a:extLst>
          </p:cNvPr>
          <p:cNvSpPr>
            <a:spLocks noGrp="1"/>
          </p:cNvSpPr>
          <p:nvPr>
            <p:ph idx="1"/>
          </p:nvPr>
        </p:nvSpPr>
        <p:spPr>
          <a:xfrm>
            <a:off x="559076" y="1021246"/>
            <a:ext cx="10515600" cy="4560963"/>
          </a:xfrm>
        </p:spPr>
        <p:txBody>
          <a:bodyPr/>
          <a:lstStyle/>
          <a:p>
            <a:r>
              <a:rPr lang="nl-BE" dirty="0"/>
              <a:t>Vergelijking OAO, ODO, ODO-statuut</a:t>
            </a:r>
          </a:p>
          <a:p>
            <a:pPr marL="0" indent="0">
              <a:buNone/>
            </a:pPr>
            <a:endParaRPr lang="nl-BE" dirty="0"/>
          </a:p>
          <a:p>
            <a:pPr lvl="1"/>
            <a:endParaRPr lang="nl-NL" dirty="0"/>
          </a:p>
        </p:txBody>
      </p:sp>
      <p:pic>
        <p:nvPicPr>
          <p:cNvPr id="7" name="Afbeelding 6" descr="Afbeelding met tekst&#10;&#10;Automatisch gegenereerde beschrijving">
            <a:extLst>
              <a:ext uri="{FF2B5EF4-FFF2-40B4-BE49-F238E27FC236}">
                <a16:creationId xmlns:a16="http://schemas.microsoft.com/office/drawing/2014/main" id="{54B0C862-3CBC-1E36-A8FB-C7CA0D7DA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76" y="362109"/>
            <a:ext cx="2105025" cy="533400"/>
          </a:xfrm>
          <a:prstGeom prst="rect">
            <a:avLst/>
          </a:prstGeom>
        </p:spPr>
      </p:pic>
      <p:graphicFrame>
        <p:nvGraphicFramePr>
          <p:cNvPr id="5" name="Tabel 4">
            <a:extLst>
              <a:ext uri="{FF2B5EF4-FFF2-40B4-BE49-F238E27FC236}">
                <a16:creationId xmlns:a16="http://schemas.microsoft.com/office/drawing/2014/main" id="{6307034F-4598-927B-F0A1-6C0C2A0A910E}"/>
              </a:ext>
            </a:extLst>
          </p:cNvPr>
          <p:cNvGraphicFramePr>
            <a:graphicFrameLocks noGrp="1"/>
          </p:cNvGraphicFramePr>
          <p:nvPr>
            <p:extLst>
              <p:ext uri="{D42A27DB-BD31-4B8C-83A1-F6EECF244321}">
                <p14:modId xmlns:p14="http://schemas.microsoft.com/office/powerpoint/2010/main" val="3079875214"/>
              </p:ext>
            </p:extLst>
          </p:nvPr>
        </p:nvGraphicFramePr>
        <p:xfrm>
          <a:off x="559076" y="1417327"/>
          <a:ext cx="10806869" cy="4666524"/>
        </p:xfrm>
        <a:graphic>
          <a:graphicData uri="http://schemas.openxmlformats.org/drawingml/2006/table">
            <a:tbl>
              <a:tblPr firstRow="1" firstCol="1" bandRow="1"/>
              <a:tblGrid>
                <a:gridCol w="2435523">
                  <a:extLst>
                    <a:ext uri="{9D8B030D-6E8A-4147-A177-3AD203B41FA5}">
                      <a16:colId xmlns:a16="http://schemas.microsoft.com/office/drawing/2014/main" val="1915001013"/>
                    </a:ext>
                  </a:extLst>
                </a:gridCol>
                <a:gridCol w="2166270">
                  <a:extLst>
                    <a:ext uri="{9D8B030D-6E8A-4147-A177-3AD203B41FA5}">
                      <a16:colId xmlns:a16="http://schemas.microsoft.com/office/drawing/2014/main" val="4176256364"/>
                    </a:ext>
                  </a:extLst>
                </a:gridCol>
                <a:gridCol w="2166270">
                  <a:extLst>
                    <a:ext uri="{9D8B030D-6E8A-4147-A177-3AD203B41FA5}">
                      <a16:colId xmlns:a16="http://schemas.microsoft.com/office/drawing/2014/main" val="2728680365"/>
                    </a:ext>
                  </a:extLst>
                </a:gridCol>
                <a:gridCol w="2092836">
                  <a:extLst>
                    <a:ext uri="{9D8B030D-6E8A-4147-A177-3AD203B41FA5}">
                      <a16:colId xmlns:a16="http://schemas.microsoft.com/office/drawing/2014/main" val="1962346640"/>
                    </a:ext>
                  </a:extLst>
                </a:gridCol>
                <a:gridCol w="1945970">
                  <a:extLst>
                    <a:ext uri="{9D8B030D-6E8A-4147-A177-3AD203B41FA5}">
                      <a16:colId xmlns:a16="http://schemas.microsoft.com/office/drawing/2014/main" val="3950572884"/>
                    </a:ext>
                  </a:extLst>
                </a:gridCol>
              </a:tblGrid>
              <a:tr h="165705">
                <a:tc>
                  <a:txBody>
                    <a:bodyPr/>
                    <a:lstStyle/>
                    <a:p>
                      <a:pPr algn="l" rtl="0" fontAlgn="ctr"/>
                      <a:r>
                        <a:rPr lang="nl-BE" sz="1200" b="1" i="0" u="none" strike="noStrike">
                          <a:solidFill>
                            <a:srgbClr val="FFFFFF"/>
                          </a:solidFill>
                          <a:effectLst/>
                          <a:latin typeface="Calibri" panose="020F0502020204030204" pitchFamily="34" charset="0"/>
                        </a:rPr>
                        <a:t> </a:t>
                      </a:r>
                    </a:p>
                  </a:txBody>
                  <a:tcPr marL="3135" marR="3135" marT="313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1" i="0" u="none" strike="noStrike">
                          <a:solidFill>
                            <a:srgbClr val="FFFFFF"/>
                          </a:solidFill>
                          <a:effectLst/>
                          <a:latin typeface="Calibri" panose="020F0502020204030204" pitchFamily="34" charset="0"/>
                        </a:rPr>
                        <a:t>OAO (S.O.)</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1" i="0" u="none" strike="noStrike">
                          <a:solidFill>
                            <a:srgbClr val="FFFFFF"/>
                          </a:solidFill>
                          <a:effectLst/>
                          <a:latin typeface="Calibri" panose="020F0502020204030204" pitchFamily="34" charset="0"/>
                        </a:rPr>
                        <a:t>ODO-statuut (V.O.)</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1" i="0" u="none" strike="noStrike">
                          <a:solidFill>
                            <a:srgbClr val="FFFFFF"/>
                          </a:solidFill>
                          <a:effectLst/>
                          <a:latin typeface="Calibri" panose="020F0502020204030204" pitchFamily="34" charset="0"/>
                        </a:rPr>
                        <a:t>ODO (V.O.)</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1" i="0" u="none" strike="noStrike">
                          <a:solidFill>
                            <a:srgbClr val="FFFFFF"/>
                          </a:solidFill>
                          <a:effectLst/>
                          <a:latin typeface="Calibri" panose="020F0502020204030204" pitchFamily="34" charset="0"/>
                        </a:rPr>
                        <a:t>ODO(W) (V.O.)</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4216075720"/>
                  </a:ext>
                </a:extLst>
              </a:tr>
              <a:tr h="165705">
                <a:tc>
                  <a:txBody>
                    <a:bodyPr/>
                    <a:lstStyle/>
                    <a:p>
                      <a:pPr algn="l" rtl="0" fontAlgn="ctr"/>
                      <a:r>
                        <a:rPr lang="nl-BE" sz="1200" b="1" i="0" u="none" strike="noStrike">
                          <a:solidFill>
                            <a:srgbClr val="FFFFFF"/>
                          </a:solidFill>
                          <a:effectLst/>
                          <a:latin typeface="Calibri" panose="020F0502020204030204" pitchFamily="34" charset="0"/>
                        </a:rPr>
                        <a:t>Les- en/of werkplekcomponent</a:t>
                      </a:r>
                    </a:p>
                  </a:txBody>
                  <a:tcPr marL="3135" marR="3135" marT="313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0" i="0" u="none" strike="noStrike">
                          <a:solidFill>
                            <a:srgbClr val="000000"/>
                          </a:solidFill>
                          <a:effectLst/>
                          <a:latin typeface="Calibri" panose="020F0502020204030204" pitchFamily="34" charset="0"/>
                        </a:rPr>
                        <a:t>Beide</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Beide</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Enkel werkplekcomponent</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Beide</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2225954317"/>
                  </a:ext>
                </a:extLst>
              </a:tr>
              <a:tr h="519439">
                <a:tc>
                  <a:txBody>
                    <a:bodyPr/>
                    <a:lstStyle/>
                    <a:p>
                      <a:pPr algn="l" rtl="0" fontAlgn="ctr"/>
                      <a:r>
                        <a:rPr lang="nl-BE" sz="1200" b="1" i="0" u="none" strike="noStrike">
                          <a:solidFill>
                            <a:srgbClr val="FFFFFF"/>
                          </a:solidFill>
                          <a:effectLst/>
                          <a:latin typeface="Calibri" panose="020F0502020204030204" pitchFamily="34" charset="0"/>
                        </a:rPr>
                        <a:t>Sociale zekerheidsstatuut</a:t>
                      </a:r>
                    </a:p>
                  </a:txBody>
                  <a:tcPr marL="3135" marR="3135" marT="313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0" i="0" u="none" strike="noStrike">
                          <a:solidFill>
                            <a:srgbClr val="000000"/>
                          </a:solidFill>
                          <a:effectLst/>
                          <a:latin typeface="Calibri" panose="020F0502020204030204" pitchFamily="34" charset="0"/>
                        </a:rPr>
                        <a:t>Sociale zekerheidsrechten </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Sociale zekerheidsrechten</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Geen sociale zekerheidsrechten</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Sociale zekerheidsrechten via arbeidsovereenkomst</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1908503737"/>
                  </a:ext>
                </a:extLst>
              </a:tr>
              <a:tr h="328618">
                <a:tc>
                  <a:txBody>
                    <a:bodyPr/>
                    <a:lstStyle/>
                    <a:p>
                      <a:pPr algn="l" rtl="0" fontAlgn="ctr"/>
                      <a:r>
                        <a:rPr lang="nl-BE" sz="1200" b="1" i="0" u="none" strike="noStrike">
                          <a:solidFill>
                            <a:srgbClr val="FFFFFF"/>
                          </a:solidFill>
                          <a:effectLst/>
                          <a:latin typeface="Calibri" panose="020F0502020204030204" pitchFamily="34" charset="0"/>
                        </a:rPr>
                        <a:t>Leervergoeding</a:t>
                      </a:r>
                    </a:p>
                  </a:txBody>
                  <a:tcPr marL="3135" marR="3135" marT="313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NL" sz="1200" b="0" i="0" u="none" strike="noStrike">
                          <a:solidFill>
                            <a:srgbClr val="000000"/>
                          </a:solidFill>
                          <a:effectLst/>
                          <a:latin typeface="Calibri" panose="020F0502020204030204" pitchFamily="34" charset="0"/>
                        </a:rPr>
                        <a:t>Tussen €534,30 en €635,60/maand</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NL" sz="1200" b="0" i="0" u="none" strike="noStrike">
                          <a:solidFill>
                            <a:srgbClr val="000000"/>
                          </a:solidFill>
                          <a:effectLst/>
                          <a:latin typeface="Calibri" panose="020F0502020204030204" pitchFamily="34" charset="0"/>
                        </a:rPr>
                        <a:t>€3,95 per uur (tss €600 &amp; €640 voor VT overeenkomst)</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€3,95 per gewerkt uur</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Loon</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2030945213"/>
                  </a:ext>
                </a:extLst>
              </a:tr>
              <a:tr h="826635">
                <a:tc rowSpan="2">
                  <a:txBody>
                    <a:bodyPr/>
                    <a:lstStyle/>
                    <a:p>
                      <a:pPr algn="l" rtl="0" fontAlgn="ctr"/>
                      <a:r>
                        <a:rPr lang="nl-BE" sz="1200" b="1" i="0" u="none" strike="noStrike">
                          <a:solidFill>
                            <a:srgbClr val="FFFFFF"/>
                          </a:solidFill>
                          <a:effectLst/>
                          <a:latin typeface="Calibri" panose="020F0502020204030204" pitchFamily="34" charset="0"/>
                        </a:rPr>
                        <a:t>Vakantieregeling</a:t>
                      </a:r>
                    </a:p>
                  </a:txBody>
                  <a:tcPr marL="3135" marR="3135" marT="313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0" i="0" u="none" strike="noStrike">
                          <a:solidFill>
                            <a:srgbClr val="000000"/>
                          </a:solidFill>
                          <a:effectLst/>
                          <a:latin typeface="Calibri" panose="020F0502020204030204" pitchFamily="34" charset="0"/>
                        </a:rPr>
                        <a:t>- Schoolvakantiedagen (tenzij afwijking BKO)</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tc>
                  <a:txBody>
                    <a:bodyPr/>
                    <a:lstStyle/>
                    <a:p>
                      <a:pPr algn="l" rtl="0" fontAlgn="ctr"/>
                      <a:r>
                        <a:rPr lang="nl-NL" sz="1200" b="0" i="0" u="none" strike="noStrike" dirty="0">
                          <a:solidFill>
                            <a:srgbClr val="000000"/>
                          </a:solidFill>
                          <a:effectLst/>
                          <a:latin typeface="Calibri" panose="020F0502020204030204" pitchFamily="34" charset="0"/>
                        </a:rPr>
                        <a:t>- mag werken tijdens de schoolvakanties</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tc>
                  <a:txBody>
                    <a:bodyPr/>
                    <a:lstStyle/>
                    <a:p>
                      <a:pPr algn="l" rtl="0" fontAlgn="ctr"/>
                      <a:r>
                        <a:rPr lang="nl-NL" sz="1200" b="0" i="0" u="none" strike="noStrike">
                          <a:solidFill>
                            <a:srgbClr val="000000"/>
                          </a:solidFill>
                          <a:effectLst/>
                          <a:latin typeface="Calibri" panose="020F0502020204030204" pitchFamily="34" charset="0"/>
                        </a:rPr>
                        <a:t>- mag werken tijdens de schoolvakanties</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tc>
                  <a:txBody>
                    <a:bodyPr/>
                    <a:lstStyle/>
                    <a:p>
                      <a:pPr algn="l" rtl="0" fontAlgn="ctr"/>
                      <a:r>
                        <a:rPr lang="nl-NL" sz="1200" b="0" i="0" u="none" strike="noStrike">
                          <a:solidFill>
                            <a:srgbClr val="000000"/>
                          </a:solidFill>
                          <a:effectLst/>
                          <a:latin typeface="Calibri" panose="020F0502020204030204" pitchFamily="34" charset="0"/>
                        </a:rPr>
                        <a:t>- mag werken tijdens de schoolvakanties</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extLst>
                  <a:ext uri="{0D108BD9-81ED-4DB2-BD59-A6C34878D82A}">
                    <a16:rowId xmlns:a16="http://schemas.microsoft.com/office/drawing/2014/main" val="1864846565"/>
                  </a:ext>
                </a:extLst>
              </a:tr>
              <a:tr h="328618">
                <a:tc vMerge="1">
                  <a:txBody>
                    <a:bodyPr/>
                    <a:lstStyle/>
                    <a:p>
                      <a:endParaRPr lang="nl-BE"/>
                    </a:p>
                  </a:txBody>
                  <a:tcPr/>
                </a:tc>
                <a:tc>
                  <a:txBody>
                    <a:bodyPr/>
                    <a:lstStyle/>
                    <a:p>
                      <a:pPr algn="l" rtl="0" fontAlgn="ctr"/>
                      <a:r>
                        <a:rPr lang="nl-BE" sz="1200" b="0" i="0" u="none" strike="noStrike">
                          <a:solidFill>
                            <a:srgbClr val="000000"/>
                          </a:solidFill>
                          <a:effectLst/>
                          <a:latin typeface="Calibri" panose="020F0502020204030204" pitchFamily="34" charset="0"/>
                        </a:rPr>
                        <a:t>- bouwt betaalde vakantiedagen op</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bouwt betaalde vakantiedagen op</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NL" sz="1200" b="0" i="0" u="none" strike="noStrike">
                          <a:solidFill>
                            <a:srgbClr val="000000"/>
                          </a:solidFill>
                          <a:effectLst/>
                          <a:latin typeface="Calibri" panose="020F0502020204030204" pitchFamily="34" charset="0"/>
                        </a:rPr>
                        <a:t>- bouwt geen betaalde vakantiedagen op</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NL" sz="1200" b="0" i="0" u="none" strike="noStrike">
                          <a:solidFill>
                            <a:srgbClr val="000000"/>
                          </a:solidFill>
                          <a:effectLst/>
                          <a:latin typeface="Calibri" panose="020F0502020204030204" pitchFamily="34" charset="0"/>
                        </a:rPr>
                        <a:t>bouwt betaalde vakantiedagen op via arbeidsovereenkomst</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3799792603"/>
                  </a:ext>
                </a:extLst>
              </a:tr>
              <a:tr h="516646">
                <a:tc rowSpan="3">
                  <a:txBody>
                    <a:bodyPr/>
                    <a:lstStyle/>
                    <a:p>
                      <a:pPr algn="l" rtl="0" fontAlgn="ctr"/>
                      <a:r>
                        <a:rPr lang="nl-BE" sz="1200" b="1" i="0" u="none" strike="noStrike">
                          <a:solidFill>
                            <a:srgbClr val="FFFFFF"/>
                          </a:solidFill>
                          <a:effectLst/>
                          <a:latin typeface="Calibri" panose="020F0502020204030204" pitchFamily="34" charset="0"/>
                        </a:rPr>
                        <a:t>Component werkplekleren</a:t>
                      </a:r>
                    </a:p>
                  </a:txBody>
                  <a:tcPr marL="3135" marR="3135" marT="313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l" rtl="0" fontAlgn="ctr"/>
                      <a:r>
                        <a:rPr lang="nl-BE" sz="1200" b="0" i="0" u="none" strike="noStrike">
                          <a:solidFill>
                            <a:srgbClr val="000000"/>
                          </a:solidFill>
                          <a:effectLst/>
                          <a:latin typeface="Calibri" panose="020F0502020204030204" pitchFamily="34" charset="0"/>
                        </a:rPr>
                        <a:t>- Min. 20u./week </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Min. 20u./week </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Minstens 50% vd lestijd</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Minstens 50% vd lestijd</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extLst>
                  <a:ext uri="{0D108BD9-81ED-4DB2-BD59-A6C34878D82A}">
                    <a16:rowId xmlns:a16="http://schemas.microsoft.com/office/drawing/2014/main" val="2369086517"/>
                  </a:ext>
                </a:extLst>
              </a:tr>
              <a:tr h="619976">
                <a:tc vMerge="1">
                  <a:txBody>
                    <a:bodyPr/>
                    <a:lstStyle/>
                    <a:p>
                      <a:endParaRPr lang="nl-BE"/>
                    </a:p>
                  </a:txBody>
                  <a:tcPr/>
                </a:tc>
                <a:tc>
                  <a:txBody>
                    <a:bodyPr/>
                    <a:lstStyle/>
                    <a:p>
                      <a:pPr algn="l" rtl="0" fontAlgn="ctr"/>
                      <a:r>
                        <a:rPr lang="nl-BE" sz="1200" b="0" i="0" u="none" strike="noStrike">
                          <a:solidFill>
                            <a:srgbClr val="000000"/>
                          </a:solidFill>
                          <a:effectLst/>
                          <a:latin typeface="Calibri" panose="020F0502020204030204" pitchFamily="34" charset="0"/>
                        </a:rPr>
                        <a:t>- Alternerend </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Alternerend</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Afhankelijk van leertraject</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Afhankelijk van leertraject</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F0D9"/>
                    </a:solidFill>
                  </a:tcPr>
                </a:tc>
                <a:extLst>
                  <a:ext uri="{0D108BD9-81ED-4DB2-BD59-A6C34878D82A}">
                    <a16:rowId xmlns:a16="http://schemas.microsoft.com/office/drawing/2014/main" val="768954238"/>
                  </a:ext>
                </a:extLst>
              </a:tr>
              <a:tr h="312781">
                <a:tc vMerge="1">
                  <a:txBody>
                    <a:bodyPr/>
                    <a:lstStyle/>
                    <a:p>
                      <a:endParaRPr lang="nl-BE"/>
                    </a:p>
                  </a:txBody>
                  <a:tcPr/>
                </a:tc>
                <a:tc>
                  <a:txBody>
                    <a:bodyPr/>
                    <a:lstStyle/>
                    <a:p>
                      <a:pPr algn="l" fontAlgn="t"/>
                      <a:r>
                        <a:rPr lang="nl-BE" sz="1200" b="0" i="0" u="none" strike="noStrike">
                          <a:solidFill>
                            <a:srgbClr val="000000"/>
                          </a:solidFill>
                          <a:effectLst/>
                          <a:latin typeface="Calibri" panose="020F0502020204030204" pitchFamily="34" charset="0"/>
                        </a:rPr>
                        <a:t> </a:t>
                      </a:r>
                    </a:p>
                  </a:txBody>
                  <a:tcPr marL="3135" marR="3135" marT="31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tc>
                  <a:txBody>
                    <a:bodyPr/>
                    <a:lstStyle/>
                    <a:p>
                      <a:pPr algn="l" fontAlgn="t"/>
                      <a:r>
                        <a:rPr lang="nl-BE" sz="1200" b="0" i="0" u="none" strike="noStrike" dirty="0">
                          <a:solidFill>
                            <a:srgbClr val="000000"/>
                          </a:solidFill>
                          <a:effectLst/>
                          <a:latin typeface="Calibri" panose="020F0502020204030204" pitchFamily="34" charset="0"/>
                        </a:rPr>
                        <a:t> </a:t>
                      </a:r>
                    </a:p>
                  </a:txBody>
                  <a:tcPr marL="3135" marR="3135" marT="31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Kan in blokperiodes</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tc>
                  <a:txBody>
                    <a:bodyPr/>
                    <a:lstStyle/>
                    <a:p>
                      <a:pPr algn="l" rtl="0" fontAlgn="ctr"/>
                      <a:r>
                        <a:rPr lang="nl-BE" sz="1200" b="0" i="0" u="none" strike="noStrike">
                          <a:solidFill>
                            <a:srgbClr val="000000"/>
                          </a:solidFill>
                          <a:effectLst/>
                          <a:latin typeface="Calibri" panose="020F0502020204030204" pitchFamily="34" charset="0"/>
                        </a:rPr>
                        <a:t>- Kan in blokperiodes</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1717436784"/>
                  </a:ext>
                </a:extLst>
              </a:tr>
              <a:tr h="491531">
                <a:tc rowSpan="2">
                  <a:txBody>
                    <a:bodyPr/>
                    <a:lstStyle/>
                    <a:p>
                      <a:pPr algn="l" rtl="0" fontAlgn="ctr"/>
                      <a:r>
                        <a:rPr lang="nl-BE" sz="1200" b="1" i="0" u="none" strike="noStrike">
                          <a:solidFill>
                            <a:srgbClr val="FFFFFF"/>
                          </a:solidFill>
                          <a:effectLst/>
                          <a:latin typeface="Calibri" panose="020F0502020204030204" pitchFamily="34" charset="0"/>
                        </a:rPr>
                        <a:t>Duur van de opleiding</a:t>
                      </a:r>
                    </a:p>
                  </a:txBody>
                  <a:tcPr marL="3135" marR="3135" marT="313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l" rtl="0" fontAlgn="ctr"/>
                      <a:endParaRPr lang="nl-BE" sz="1200" b="0" i="0" u="none" strike="noStrike" dirty="0">
                        <a:solidFill>
                          <a:srgbClr val="000000"/>
                        </a:solidFill>
                        <a:effectLst/>
                        <a:latin typeface="Calibri" panose="020F0502020204030204" pitchFamily="34" charset="0"/>
                      </a:endParaRPr>
                    </a:p>
                    <a:p>
                      <a:pPr algn="l" rtl="0" fontAlgn="ctr"/>
                      <a:r>
                        <a:rPr lang="nl-BE" sz="1200" b="0" i="0" u="none" strike="noStrike" dirty="0">
                          <a:solidFill>
                            <a:srgbClr val="000000"/>
                          </a:solidFill>
                          <a:effectLst/>
                          <a:latin typeface="Calibri" panose="020F0502020204030204" pitchFamily="34" charset="0"/>
                        </a:rPr>
                        <a:t>Verzorgende/zorgkundige duaal: 1 jaar</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F0D9"/>
                    </a:solidFill>
                  </a:tcPr>
                </a:tc>
                <a:tc rowSpan="2">
                  <a:txBody>
                    <a:bodyPr/>
                    <a:lstStyle/>
                    <a:p>
                      <a:pPr algn="l" rtl="0" fontAlgn="ctr"/>
                      <a:r>
                        <a:rPr lang="nl-BE" sz="1200" b="0" i="0" u="none" strike="noStrike" dirty="0">
                          <a:solidFill>
                            <a:srgbClr val="000000"/>
                          </a:solidFill>
                          <a:effectLst/>
                          <a:latin typeface="Calibri" panose="020F0502020204030204" pitchFamily="34" charset="0"/>
                        </a:rPr>
                        <a:t> Afhankelijk van het leertraject</a:t>
                      </a:r>
                    </a:p>
                    <a:p>
                      <a:pPr algn="l" rtl="0" fontAlgn="ctr"/>
                      <a:r>
                        <a:rPr lang="nl-BE" sz="1200" b="0" i="0" u="none" strike="noStrike" dirty="0">
                          <a:solidFill>
                            <a:srgbClr val="000000"/>
                          </a:solidFill>
                          <a:effectLst/>
                          <a:latin typeface="Calibri" panose="020F0502020204030204" pitchFamily="34" charset="0"/>
                        </a:rPr>
                        <a:t> Max. 3 jaar</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rowSpan="2">
                  <a:txBody>
                    <a:bodyPr/>
                    <a:lstStyle/>
                    <a:p>
                      <a:pPr algn="l" rtl="0" fontAlgn="ctr"/>
                      <a:r>
                        <a:rPr lang="nl-BE" sz="1200" b="0" i="0" u="none" strike="noStrike" dirty="0">
                          <a:solidFill>
                            <a:srgbClr val="000000"/>
                          </a:solidFill>
                          <a:effectLst/>
                          <a:latin typeface="Calibri" panose="020F0502020204030204" pitchFamily="34" charset="0"/>
                        </a:rPr>
                        <a:t> Afhankelijk van het leertraject</a:t>
                      </a:r>
                    </a:p>
                    <a:p>
                      <a:pPr algn="l" rtl="0" fontAlgn="ctr"/>
                      <a:r>
                        <a:rPr lang="nl-BE" sz="1200" b="0" i="0" u="none" strike="noStrike" dirty="0">
                          <a:solidFill>
                            <a:srgbClr val="000000"/>
                          </a:solidFill>
                          <a:effectLst/>
                          <a:latin typeface="Calibri" panose="020F0502020204030204" pitchFamily="34" charset="0"/>
                        </a:rPr>
                        <a:t>Max 3 jaar</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rowSpan="2">
                  <a:txBody>
                    <a:bodyPr/>
                    <a:lstStyle/>
                    <a:p>
                      <a:pPr algn="l" rtl="0" fontAlgn="ctr"/>
                      <a:r>
                        <a:rPr lang="nl-BE" sz="1200" b="0" i="0" u="none" strike="noStrike" dirty="0">
                          <a:solidFill>
                            <a:srgbClr val="000000"/>
                          </a:solidFill>
                          <a:effectLst/>
                          <a:latin typeface="Calibri" panose="020F0502020204030204" pitchFamily="34" charset="0"/>
                        </a:rPr>
                        <a:t> Afhankelijk van het leertraject</a:t>
                      </a:r>
                    </a:p>
                    <a:p>
                      <a:pPr algn="l" rtl="0" fontAlgn="ctr"/>
                      <a:r>
                        <a:rPr lang="nl-BE" sz="1200" b="0" i="0" u="none" strike="noStrike" dirty="0">
                          <a:solidFill>
                            <a:srgbClr val="000000"/>
                          </a:solidFill>
                          <a:effectLst/>
                          <a:latin typeface="Calibri" panose="020F0502020204030204" pitchFamily="34" charset="0"/>
                        </a:rPr>
                        <a:t>Max 3 jaar</a:t>
                      </a: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360030113"/>
                  </a:ext>
                </a:extLst>
              </a:tr>
              <a:tr h="209452">
                <a:tc vMerge="1">
                  <a:txBody>
                    <a:bodyPr/>
                    <a:lstStyle/>
                    <a:p>
                      <a:endParaRPr lang="nl-BE"/>
                    </a:p>
                  </a:txBody>
                  <a:tcPr/>
                </a:tc>
                <a:tc>
                  <a:txBody>
                    <a:bodyPr/>
                    <a:lstStyle/>
                    <a:p>
                      <a:pPr algn="l" rtl="0" fontAlgn="ctr"/>
                      <a:endParaRPr lang="nl-NL" sz="1200" b="0" i="0" u="none" strike="noStrike" dirty="0">
                        <a:solidFill>
                          <a:srgbClr val="000000"/>
                        </a:solidFill>
                        <a:effectLst/>
                        <a:latin typeface="Calibri" panose="020F0502020204030204" pitchFamily="34" charset="0"/>
                      </a:endParaRPr>
                    </a:p>
                  </a:txBody>
                  <a:tcPr marL="3135" marR="3135" marT="31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F0D9"/>
                    </a:solidFill>
                  </a:tcPr>
                </a:tc>
                <a:tc vMerge="1">
                  <a:txBody>
                    <a:bodyPr/>
                    <a:lstStyle/>
                    <a:p>
                      <a:endParaRPr lang="nl-BE"/>
                    </a:p>
                  </a:txBody>
                  <a:tcPr/>
                </a:tc>
                <a:tc vMerge="1">
                  <a:txBody>
                    <a:bodyPr/>
                    <a:lstStyle/>
                    <a:p>
                      <a:endParaRPr lang="nl-BE"/>
                    </a:p>
                  </a:txBody>
                  <a:tcPr/>
                </a:tc>
                <a:tc vMerge="1">
                  <a:txBody>
                    <a:bodyPr/>
                    <a:lstStyle/>
                    <a:p>
                      <a:endParaRPr lang="nl-BE"/>
                    </a:p>
                  </a:txBody>
                  <a:tcPr/>
                </a:tc>
                <a:extLst>
                  <a:ext uri="{0D108BD9-81ED-4DB2-BD59-A6C34878D82A}">
                    <a16:rowId xmlns:a16="http://schemas.microsoft.com/office/drawing/2014/main" val="3521948178"/>
                  </a:ext>
                </a:extLst>
              </a:tr>
            </a:tbl>
          </a:graphicData>
        </a:graphic>
      </p:graphicFrame>
    </p:spTree>
    <p:extLst>
      <p:ext uri="{BB962C8B-B14F-4D97-AF65-F5344CB8AC3E}">
        <p14:creationId xmlns:p14="http://schemas.microsoft.com/office/powerpoint/2010/main" val="1563514276"/>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87F5F-21E2-B2C1-73ED-A1B26CA006D5}"/>
              </a:ext>
            </a:extLst>
          </p:cNvPr>
          <p:cNvSpPr>
            <a:spLocks noGrp="1"/>
          </p:cNvSpPr>
          <p:nvPr>
            <p:ph type="title"/>
          </p:nvPr>
        </p:nvSpPr>
        <p:spPr>
          <a:xfrm>
            <a:off x="3657600" y="18255"/>
            <a:ext cx="8229600" cy="1325563"/>
          </a:xfrm>
        </p:spPr>
        <p:txBody>
          <a:bodyPr>
            <a:normAutofit/>
          </a:bodyPr>
          <a:lstStyle/>
          <a:p>
            <a:r>
              <a:rPr lang="nl-NL" sz="3600" dirty="0"/>
              <a:t>Duaal leren in het volwassenenonderwijs</a:t>
            </a:r>
            <a:endParaRPr lang="nl-BE" sz="3600" dirty="0"/>
          </a:p>
        </p:txBody>
      </p:sp>
      <p:sp>
        <p:nvSpPr>
          <p:cNvPr id="3" name="Tijdelijke aanduiding voor inhoud 2">
            <a:extLst>
              <a:ext uri="{FF2B5EF4-FFF2-40B4-BE49-F238E27FC236}">
                <a16:creationId xmlns:a16="http://schemas.microsoft.com/office/drawing/2014/main" id="{64253D28-3CAF-B87F-B3CB-F260A759C35F}"/>
              </a:ext>
            </a:extLst>
          </p:cNvPr>
          <p:cNvSpPr>
            <a:spLocks noGrp="1"/>
          </p:cNvSpPr>
          <p:nvPr>
            <p:ph idx="1"/>
          </p:nvPr>
        </p:nvSpPr>
        <p:spPr/>
        <p:txBody>
          <a:bodyPr/>
          <a:lstStyle/>
          <a:p>
            <a:r>
              <a:rPr lang="nl-BE" dirty="0"/>
              <a:t>Afstand van de leervergoeding is mogelijk </a:t>
            </a:r>
            <a:r>
              <a:rPr lang="nl-BE" dirty="0" err="1"/>
              <a:t>ifv</a:t>
            </a:r>
            <a:r>
              <a:rPr lang="nl-BE" dirty="0"/>
              <a:t> uitkering of loon</a:t>
            </a:r>
          </a:p>
          <a:p>
            <a:r>
              <a:rPr lang="nl-BE" dirty="0"/>
              <a:t>Ook aanbieden van DA </a:t>
            </a:r>
            <a:r>
              <a:rPr lang="nl-BE" dirty="0" err="1"/>
              <a:t>ihkv</a:t>
            </a:r>
            <a:r>
              <a:rPr lang="nl-BE" dirty="0"/>
              <a:t> sociale </a:t>
            </a:r>
            <a:r>
              <a:rPr lang="nl-BE" dirty="0" err="1"/>
              <a:t>maribel</a:t>
            </a:r>
            <a:r>
              <a:rPr lang="nl-BE" dirty="0"/>
              <a:t> is mogelijk</a:t>
            </a:r>
          </a:p>
          <a:p>
            <a:r>
              <a:rPr lang="nl-BE" dirty="0"/>
              <a:t>Duaal leren traject</a:t>
            </a:r>
          </a:p>
          <a:p>
            <a:pPr lvl="1"/>
            <a:r>
              <a:rPr lang="nl-BE" dirty="0"/>
              <a:t>Organisatie:</a:t>
            </a:r>
          </a:p>
          <a:p>
            <a:pPr lvl="2"/>
            <a:r>
              <a:rPr lang="nl-BE" dirty="0"/>
              <a:t>1 dag per week les</a:t>
            </a:r>
          </a:p>
          <a:p>
            <a:pPr lvl="2"/>
            <a:r>
              <a:rPr lang="nl-BE" dirty="0"/>
              <a:t>+/- 3 dagen per week op de werkvloer</a:t>
            </a:r>
          </a:p>
          <a:p>
            <a:pPr lvl="2"/>
            <a:r>
              <a:rPr lang="nl-BE" dirty="0"/>
              <a:t>Duur: 1 jaar en 3 maanden</a:t>
            </a:r>
          </a:p>
          <a:p>
            <a:pPr lvl="1"/>
            <a:r>
              <a:rPr lang="nl-BE" dirty="0"/>
              <a:t>Intakegesprek:</a:t>
            </a:r>
          </a:p>
          <a:p>
            <a:pPr lvl="2"/>
            <a:r>
              <a:rPr lang="nl-BE" dirty="0"/>
              <a:t>Voorafgaand gesprek om te toetsen of duaal leren iets voor de kandidaat is</a:t>
            </a:r>
          </a:p>
          <a:p>
            <a:endParaRPr lang="nl-BE" dirty="0"/>
          </a:p>
          <a:p>
            <a:pPr marL="0" indent="0">
              <a:buNone/>
            </a:pPr>
            <a:endParaRPr lang="nl-BE" dirty="0"/>
          </a:p>
          <a:p>
            <a:pPr lvl="1"/>
            <a:endParaRPr lang="nl-NL" dirty="0"/>
          </a:p>
        </p:txBody>
      </p:sp>
      <p:pic>
        <p:nvPicPr>
          <p:cNvPr id="6" name="Afbeelding 5" descr="Afbeelding met tekst&#10;&#10;Automatisch gegenereerde beschrijving">
            <a:extLst>
              <a:ext uri="{FF2B5EF4-FFF2-40B4-BE49-F238E27FC236}">
                <a16:creationId xmlns:a16="http://schemas.microsoft.com/office/drawing/2014/main" id="{F5707A61-4691-0E0B-58B0-B969DF880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4336"/>
            <a:ext cx="2105025" cy="533400"/>
          </a:xfrm>
          <a:prstGeom prst="rect">
            <a:avLst/>
          </a:prstGeom>
        </p:spPr>
      </p:pic>
    </p:spTree>
    <p:extLst>
      <p:ext uri="{BB962C8B-B14F-4D97-AF65-F5344CB8AC3E}">
        <p14:creationId xmlns:p14="http://schemas.microsoft.com/office/powerpoint/2010/main" val="1992092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87F5F-21E2-B2C1-73ED-A1B26CA006D5}"/>
              </a:ext>
            </a:extLst>
          </p:cNvPr>
          <p:cNvSpPr>
            <a:spLocks noGrp="1"/>
          </p:cNvSpPr>
          <p:nvPr>
            <p:ph type="title"/>
          </p:nvPr>
        </p:nvSpPr>
        <p:spPr>
          <a:xfrm>
            <a:off x="3577590" y="0"/>
            <a:ext cx="8405308" cy="1325563"/>
          </a:xfrm>
        </p:spPr>
        <p:txBody>
          <a:bodyPr>
            <a:normAutofit/>
          </a:bodyPr>
          <a:lstStyle/>
          <a:p>
            <a:r>
              <a:rPr lang="nl-NL" sz="3600" dirty="0"/>
              <a:t>Incentives werkgevers</a:t>
            </a:r>
            <a:endParaRPr lang="nl-BE" sz="3600" dirty="0"/>
          </a:p>
        </p:txBody>
      </p:sp>
      <p:sp>
        <p:nvSpPr>
          <p:cNvPr id="3" name="Tijdelijke aanduiding voor inhoud 2">
            <a:extLst>
              <a:ext uri="{FF2B5EF4-FFF2-40B4-BE49-F238E27FC236}">
                <a16:creationId xmlns:a16="http://schemas.microsoft.com/office/drawing/2014/main" id="{64253D28-3CAF-B87F-B3CB-F260A759C35F}"/>
              </a:ext>
            </a:extLst>
          </p:cNvPr>
          <p:cNvSpPr>
            <a:spLocks noGrp="1"/>
          </p:cNvSpPr>
          <p:nvPr>
            <p:ph idx="1"/>
          </p:nvPr>
        </p:nvSpPr>
        <p:spPr/>
        <p:txBody>
          <a:bodyPr/>
          <a:lstStyle/>
          <a:p>
            <a:pPr lvl="1"/>
            <a:r>
              <a:rPr lang="nl-BE" dirty="0">
                <a:hlinkClick r:id="rId2"/>
              </a:rPr>
              <a:t>Mentorkorting</a:t>
            </a:r>
            <a:r>
              <a:rPr lang="nl-BE" dirty="0"/>
              <a:t> onder huidige voorwaarden (</a:t>
            </a:r>
            <a:r>
              <a:rPr lang="nl-BE" dirty="0" err="1"/>
              <a:t>bvb</a:t>
            </a:r>
            <a:r>
              <a:rPr lang="nl-BE" dirty="0"/>
              <a:t>. leeftijd &lt;26 jaar)</a:t>
            </a:r>
          </a:p>
          <a:p>
            <a:pPr lvl="1"/>
            <a:r>
              <a:rPr lang="nl-BE" dirty="0"/>
              <a:t>RSZ-korting voor leerlingen alternerend leren (via sociaal secretariaat - statuut ODO) (nog te bekijken)</a:t>
            </a:r>
          </a:p>
          <a:p>
            <a:pPr lvl="1"/>
            <a:r>
              <a:rPr lang="nl-BE" dirty="0">
                <a:hlinkClick r:id="rId3"/>
              </a:rPr>
              <a:t>Verruimde stagebonus </a:t>
            </a:r>
            <a:r>
              <a:rPr lang="nl-BE" dirty="0"/>
              <a:t>schooljaar 22-23 (nog te bekijken)</a:t>
            </a:r>
          </a:p>
          <a:p>
            <a:pPr lvl="1"/>
            <a:endParaRPr lang="nl-NL" dirty="0"/>
          </a:p>
          <a:p>
            <a:pPr lvl="1"/>
            <a:r>
              <a:rPr lang="nl-NL" dirty="0"/>
              <a:t>Vanaf september 2023 </a:t>
            </a:r>
            <a:r>
              <a:rPr lang="nl-NL" b="1" dirty="0"/>
              <a:t>nieuw premiestelsel </a:t>
            </a:r>
            <a:r>
              <a:rPr lang="nl-NL" dirty="0"/>
              <a:t>voor duaal leren</a:t>
            </a:r>
          </a:p>
        </p:txBody>
      </p:sp>
      <p:pic>
        <p:nvPicPr>
          <p:cNvPr id="6" name="Afbeelding 5" descr="Afbeelding met tekst&#10;&#10;Automatisch gegenereerde beschrijving">
            <a:extLst>
              <a:ext uri="{FF2B5EF4-FFF2-40B4-BE49-F238E27FC236}">
                <a16:creationId xmlns:a16="http://schemas.microsoft.com/office/drawing/2014/main" id="{41621287-0EF0-B04A-27F7-4ADEFF0AF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96081"/>
            <a:ext cx="2105025" cy="533400"/>
          </a:xfrm>
          <a:prstGeom prst="rect">
            <a:avLst/>
          </a:prstGeom>
        </p:spPr>
      </p:pic>
    </p:spTree>
    <p:extLst>
      <p:ext uri="{BB962C8B-B14F-4D97-AF65-F5344CB8AC3E}">
        <p14:creationId xmlns:p14="http://schemas.microsoft.com/office/powerpoint/2010/main" val="3064328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296063" y="1999615"/>
            <a:ext cx="9371940" cy="2764028"/>
          </a:xfrm>
        </p:spPr>
        <p:txBody>
          <a:bodyPr vert="horz" lIns="91440" tIns="45720" rIns="91440" bIns="45720" rtlCol="0" anchor="ctr">
            <a:normAutofit fontScale="90000"/>
          </a:bodyPr>
          <a:lstStyle/>
          <a:p>
            <a:pPr algn="ctr"/>
            <a:r>
              <a:rPr lang="en-US" sz="7200" dirty="0" err="1">
                <a:solidFill>
                  <a:schemeClr val="tx1"/>
                </a:solidFill>
                <a:latin typeface="+mj-lt"/>
              </a:rPr>
              <a:t>Beroepsopleiding</a:t>
            </a:r>
            <a:r>
              <a:rPr lang="en-US" sz="7200">
                <a:solidFill>
                  <a:schemeClr val="tx1"/>
                </a:solidFill>
                <a:latin typeface="+mj-lt"/>
              </a:rPr>
              <a:t> via Opleidingscentra diensten voor gezinszorg</a:t>
            </a:r>
            <a:endParaRPr lang="en-US" sz="7200" kern="1200" dirty="0">
              <a:solidFill>
                <a:schemeClr val="tx1"/>
              </a:solidFill>
              <a:latin typeface="+mj-lt"/>
              <a:ea typeface="+mj-ea"/>
              <a:cs typeface="+mj-cs"/>
            </a:endParaRPr>
          </a:p>
        </p:txBody>
      </p:sp>
      <p:sp>
        <p:nvSpPr>
          <p:cNvPr id="26"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12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9D708045-AA40-348D-A128-D784A9A5E61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31955" y="224287"/>
            <a:ext cx="11793267" cy="6633713"/>
          </a:xfrm>
        </p:spPr>
      </p:pic>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sp>
        <p:nvSpPr>
          <p:cNvPr id="6" name="Rechthoek: afgeronde hoeken 5">
            <a:extLst>
              <a:ext uri="{FF2B5EF4-FFF2-40B4-BE49-F238E27FC236}">
                <a16:creationId xmlns:a16="http://schemas.microsoft.com/office/drawing/2014/main" id="{0C82BAB5-E2B1-4428-038C-878A19127E4E}"/>
              </a:ext>
            </a:extLst>
          </p:cNvPr>
          <p:cNvSpPr/>
          <p:nvPr/>
        </p:nvSpPr>
        <p:spPr>
          <a:xfrm>
            <a:off x="1574320" y="4848045"/>
            <a:ext cx="9640020" cy="17856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4183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Wat is </a:t>
            </a:r>
            <a:r>
              <a:rPr lang="en-US" sz="7200" kern="1200" dirty="0" err="1">
                <a:solidFill>
                  <a:schemeClr val="tx1"/>
                </a:solidFill>
                <a:latin typeface="+mj-lt"/>
                <a:ea typeface="+mj-ea"/>
                <a:cs typeface="+mj-cs"/>
              </a:rPr>
              <a:t>een</a:t>
            </a:r>
            <a:r>
              <a:rPr lang="en-US" sz="7200" kern="1200" dirty="0">
                <a:solidFill>
                  <a:schemeClr val="tx1"/>
                </a:solidFill>
                <a:latin typeface="+mj-lt"/>
                <a:ea typeface="+mj-ea"/>
                <a:cs typeface="+mj-cs"/>
              </a:rPr>
              <a:t> </a:t>
            </a:r>
            <a:r>
              <a:rPr lang="en-US" sz="7200" kern="1200" dirty="0" err="1">
                <a:solidFill>
                  <a:schemeClr val="tx1"/>
                </a:solidFill>
                <a:latin typeface="+mj-lt"/>
                <a:ea typeface="+mj-ea"/>
                <a:cs typeface="+mj-cs"/>
              </a:rPr>
              <a:t>beroepskwalificatie</a:t>
            </a:r>
            <a:r>
              <a:rPr lang="en-US" sz="7200" kern="1200" dirty="0">
                <a:solidFill>
                  <a:schemeClr val="tx1"/>
                </a:solidFill>
                <a:latin typeface="+mj-lt"/>
                <a:ea typeface="+mj-ea"/>
                <a:cs typeface="+mj-cs"/>
              </a:rPr>
              <a:t>?</a:t>
            </a:r>
          </a:p>
        </p:txBody>
      </p:sp>
      <p:sp>
        <p:nvSpPr>
          <p:cNvPr id="26"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9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10A27-3601-DC8F-87FC-5044479ADED5}"/>
              </a:ext>
            </a:extLst>
          </p:cNvPr>
          <p:cNvSpPr>
            <a:spLocks noGrp="1"/>
          </p:cNvSpPr>
          <p:nvPr>
            <p:ph type="title"/>
          </p:nvPr>
        </p:nvSpPr>
        <p:spPr>
          <a:xfrm>
            <a:off x="2828924" y="365126"/>
            <a:ext cx="8524875" cy="582612"/>
          </a:xfrm>
        </p:spPr>
        <p:txBody>
          <a:bodyPr>
            <a:normAutofit fontScale="90000"/>
          </a:bodyPr>
          <a:lstStyle/>
          <a:p>
            <a:r>
              <a:rPr lang="nl-BE" dirty="0"/>
              <a:t>Opleidingscentra diensten gezinszorg</a:t>
            </a:r>
          </a:p>
        </p:txBody>
      </p:sp>
      <p:sp>
        <p:nvSpPr>
          <p:cNvPr id="7" name="Tijdelijke aanduiding voor inhoud 6">
            <a:extLst>
              <a:ext uri="{FF2B5EF4-FFF2-40B4-BE49-F238E27FC236}">
                <a16:creationId xmlns:a16="http://schemas.microsoft.com/office/drawing/2014/main" id="{2C600CD0-8685-1A99-9072-79149FE8398E}"/>
              </a:ext>
            </a:extLst>
          </p:cNvPr>
          <p:cNvSpPr>
            <a:spLocks noGrp="1"/>
          </p:cNvSpPr>
          <p:nvPr>
            <p:ph sz="half" idx="2"/>
          </p:nvPr>
        </p:nvSpPr>
        <p:spPr>
          <a:xfrm>
            <a:off x="665018" y="1825625"/>
            <a:ext cx="10688782" cy="4351338"/>
          </a:xfrm>
        </p:spPr>
        <p:txBody>
          <a:bodyPr>
            <a:normAutofit/>
          </a:bodyPr>
          <a:lstStyle/>
          <a:p>
            <a:r>
              <a:rPr lang="nl-NL" dirty="0"/>
              <a:t>i.sm. VDAB, geregeld via </a:t>
            </a:r>
            <a:r>
              <a:rPr lang="nl-NL" dirty="0">
                <a:hlinkClick r:id="rId2"/>
              </a:rPr>
              <a:t>Besluit van de Vlaamse Regering</a:t>
            </a:r>
            <a:endParaRPr lang="nl-NL" dirty="0"/>
          </a:p>
          <a:p>
            <a:r>
              <a:rPr lang="nl-NL" dirty="0"/>
              <a:t>Traject toegankelijk voor werkzoekenden &amp; deelnemers project 3030</a:t>
            </a:r>
          </a:p>
          <a:p>
            <a:r>
              <a:rPr lang="nl-NL" dirty="0"/>
              <a:t>13 maanden, modulair opgebouwd</a:t>
            </a:r>
          </a:p>
          <a:p>
            <a:pPr lvl="1"/>
            <a:r>
              <a:rPr lang="nl-NL" dirty="0"/>
              <a:t>Deeltraject 1: </a:t>
            </a:r>
            <a:r>
              <a:rPr lang="nl-NL" b="1" dirty="0"/>
              <a:t>logistiek assistent in de zorg &amp; huishoudhulp </a:t>
            </a:r>
          </a:p>
          <a:p>
            <a:pPr marL="457200" lvl="1" indent="0">
              <a:buNone/>
            </a:pPr>
            <a:r>
              <a:rPr lang="nl-NL" dirty="0"/>
              <a:t>( bekwaamheidsattest huishoudhulp &amp; bekwaamheidsattest LAZ mits bijkomende 250u logistieke stage))</a:t>
            </a:r>
          </a:p>
          <a:p>
            <a:pPr lvl="1"/>
            <a:r>
              <a:rPr lang="nl-NL" dirty="0"/>
              <a:t>Deeltraject 2: </a:t>
            </a:r>
            <a:r>
              <a:rPr lang="nl-NL" b="1" dirty="0"/>
              <a:t>verzorgende &amp; zorgkundige </a:t>
            </a:r>
            <a:r>
              <a:rPr lang="nl-NL" dirty="0"/>
              <a:t>(1 bekwaamheidsattest voor 2 </a:t>
            </a:r>
            <a:r>
              <a:rPr lang="nl-NL" dirty="0" err="1"/>
              <a:t>BK’s</a:t>
            </a:r>
            <a:r>
              <a:rPr lang="nl-NL" dirty="0"/>
              <a:t>)</a:t>
            </a:r>
          </a:p>
          <a:p>
            <a:pPr marL="0" indent="0">
              <a:buNone/>
            </a:pPr>
            <a:endParaRPr lang="nl-BE" dirty="0"/>
          </a:p>
          <a:p>
            <a:pPr marL="0" indent="0">
              <a:buNone/>
            </a:pPr>
            <a:endParaRPr lang="nl-BE" dirty="0"/>
          </a:p>
        </p:txBody>
      </p:sp>
      <p:pic>
        <p:nvPicPr>
          <p:cNvPr id="9" name="Afbeelding 8">
            <a:extLst>
              <a:ext uri="{FF2B5EF4-FFF2-40B4-BE49-F238E27FC236}">
                <a16:creationId xmlns:a16="http://schemas.microsoft.com/office/drawing/2014/main" id="{476E99DE-911B-BC1A-95B0-3DAAECCD70BB}"/>
              </a:ext>
            </a:extLst>
          </p:cNvPr>
          <p:cNvPicPr>
            <a:picLocks noChangeAspect="1"/>
          </p:cNvPicPr>
          <p:nvPr/>
        </p:nvPicPr>
        <p:blipFill>
          <a:blip r:embed="rId3"/>
          <a:stretch>
            <a:fillRect/>
          </a:stretch>
        </p:blipFill>
        <p:spPr>
          <a:xfrm>
            <a:off x="211280" y="207529"/>
            <a:ext cx="2383695" cy="774701"/>
          </a:xfrm>
          <a:prstGeom prst="rect">
            <a:avLst/>
          </a:prstGeom>
        </p:spPr>
      </p:pic>
      <p:pic>
        <p:nvPicPr>
          <p:cNvPr id="11" name="Afbeelding 10">
            <a:extLst>
              <a:ext uri="{FF2B5EF4-FFF2-40B4-BE49-F238E27FC236}">
                <a16:creationId xmlns:a16="http://schemas.microsoft.com/office/drawing/2014/main" id="{5CE31709-1A26-A7E5-647E-99F8414DC098}"/>
              </a:ext>
            </a:extLst>
          </p:cNvPr>
          <p:cNvPicPr>
            <a:picLocks noChangeAspect="1"/>
          </p:cNvPicPr>
          <p:nvPr/>
        </p:nvPicPr>
        <p:blipFill>
          <a:blip r:embed="rId4"/>
          <a:stretch>
            <a:fillRect/>
          </a:stretch>
        </p:blipFill>
        <p:spPr>
          <a:xfrm>
            <a:off x="1246359" y="5086350"/>
            <a:ext cx="6262763" cy="1090613"/>
          </a:xfrm>
          <a:prstGeom prst="rect">
            <a:avLst/>
          </a:prstGeom>
        </p:spPr>
      </p:pic>
    </p:spTree>
    <p:extLst>
      <p:ext uri="{BB962C8B-B14F-4D97-AF65-F5344CB8AC3E}">
        <p14:creationId xmlns:p14="http://schemas.microsoft.com/office/powerpoint/2010/main" val="3070101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10A27-3601-DC8F-87FC-5044479ADED5}"/>
              </a:ext>
            </a:extLst>
          </p:cNvPr>
          <p:cNvSpPr>
            <a:spLocks noGrp="1"/>
          </p:cNvSpPr>
          <p:nvPr>
            <p:ph type="title"/>
          </p:nvPr>
        </p:nvSpPr>
        <p:spPr>
          <a:xfrm>
            <a:off x="2828924" y="365126"/>
            <a:ext cx="8524875" cy="582612"/>
          </a:xfrm>
        </p:spPr>
        <p:txBody>
          <a:bodyPr>
            <a:normAutofit fontScale="90000"/>
          </a:bodyPr>
          <a:lstStyle/>
          <a:p>
            <a:r>
              <a:rPr lang="nl-BE" dirty="0"/>
              <a:t>Opleidingscentra diensten gezinszorg</a:t>
            </a:r>
          </a:p>
        </p:txBody>
      </p:sp>
      <p:sp>
        <p:nvSpPr>
          <p:cNvPr id="7" name="Tijdelijke aanduiding voor inhoud 6">
            <a:extLst>
              <a:ext uri="{FF2B5EF4-FFF2-40B4-BE49-F238E27FC236}">
                <a16:creationId xmlns:a16="http://schemas.microsoft.com/office/drawing/2014/main" id="{2C600CD0-8685-1A99-9072-79149FE8398E}"/>
              </a:ext>
            </a:extLst>
          </p:cNvPr>
          <p:cNvSpPr>
            <a:spLocks noGrp="1"/>
          </p:cNvSpPr>
          <p:nvPr>
            <p:ph sz="half" idx="2"/>
          </p:nvPr>
        </p:nvSpPr>
        <p:spPr>
          <a:xfrm>
            <a:off x="665018" y="1544128"/>
            <a:ext cx="10688782" cy="4632835"/>
          </a:xfrm>
        </p:spPr>
        <p:txBody>
          <a:bodyPr>
            <a:normAutofit/>
          </a:bodyPr>
          <a:lstStyle/>
          <a:p>
            <a:r>
              <a:rPr lang="nl-NL" dirty="0"/>
              <a:t>Opleidingsduur is min 1320 u theorie en stage </a:t>
            </a:r>
          </a:p>
          <a:p>
            <a:r>
              <a:rPr lang="nl-NL" dirty="0"/>
              <a:t>Ook stage binnen residentiële sector</a:t>
            </a:r>
          </a:p>
          <a:p>
            <a:pPr lvl="1"/>
            <a:r>
              <a:rPr lang="nl-NL" dirty="0"/>
              <a:t>Deeltraject 1 : huishoudhulp en logistiek assistent in de zorg</a:t>
            </a:r>
          </a:p>
          <a:p>
            <a:pPr marL="0" indent="0">
              <a:buNone/>
            </a:pPr>
            <a:endParaRPr lang="nl-NL" dirty="0"/>
          </a:p>
          <a:p>
            <a:pPr marL="0" indent="0">
              <a:buNone/>
            </a:pPr>
            <a:endParaRPr lang="nl-BE" dirty="0"/>
          </a:p>
          <a:p>
            <a:pPr lvl="1"/>
            <a:r>
              <a:rPr lang="nl-BE" dirty="0"/>
              <a:t>Deeltraject 2 : verzorgende en zorgkundige</a:t>
            </a:r>
          </a:p>
          <a:p>
            <a:pPr marL="457200" lvl="1" indent="0">
              <a:buNone/>
            </a:pPr>
            <a:endParaRPr lang="nl-BE" dirty="0"/>
          </a:p>
          <a:p>
            <a:pPr marL="0" indent="0">
              <a:buNone/>
            </a:pPr>
            <a:endParaRPr lang="nl-BE" dirty="0"/>
          </a:p>
        </p:txBody>
      </p:sp>
      <p:pic>
        <p:nvPicPr>
          <p:cNvPr id="9" name="Afbeelding 8">
            <a:extLst>
              <a:ext uri="{FF2B5EF4-FFF2-40B4-BE49-F238E27FC236}">
                <a16:creationId xmlns:a16="http://schemas.microsoft.com/office/drawing/2014/main" id="{476E99DE-911B-BC1A-95B0-3DAAECCD70BB}"/>
              </a:ext>
            </a:extLst>
          </p:cNvPr>
          <p:cNvPicPr>
            <a:picLocks noChangeAspect="1"/>
          </p:cNvPicPr>
          <p:nvPr/>
        </p:nvPicPr>
        <p:blipFill>
          <a:blip r:embed="rId2"/>
          <a:stretch>
            <a:fillRect/>
          </a:stretch>
        </p:blipFill>
        <p:spPr>
          <a:xfrm>
            <a:off x="211280" y="207529"/>
            <a:ext cx="2383695" cy="774701"/>
          </a:xfrm>
          <a:prstGeom prst="rect">
            <a:avLst/>
          </a:prstGeom>
        </p:spPr>
      </p:pic>
      <p:pic>
        <p:nvPicPr>
          <p:cNvPr id="4" name="Afbeelding 3">
            <a:extLst>
              <a:ext uri="{FF2B5EF4-FFF2-40B4-BE49-F238E27FC236}">
                <a16:creationId xmlns:a16="http://schemas.microsoft.com/office/drawing/2014/main" id="{387EBD8B-8411-C9BD-C027-209F744BDD72}"/>
              </a:ext>
            </a:extLst>
          </p:cNvPr>
          <p:cNvPicPr>
            <a:picLocks noChangeAspect="1"/>
          </p:cNvPicPr>
          <p:nvPr/>
        </p:nvPicPr>
        <p:blipFill>
          <a:blip r:embed="rId3"/>
          <a:stretch>
            <a:fillRect/>
          </a:stretch>
        </p:blipFill>
        <p:spPr>
          <a:xfrm>
            <a:off x="1026458" y="2924983"/>
            <a:ext cx="7477125" cy="933450"/>
          </a:xfrm>
          <a:prstGeom prst="rect">
            <a:avLst/>
          </a:prstGeom>
        </p:spPr>
      </p:pic>
      <p:pic>
        <p:nvPicPr>
          <p:cNvPr id="6" name="Afbeelding 5">
            <a:extLst>
              <a:ext uri="{FF2B5EF4-FFF2-40B4-BE49-F238E27FC236}">
                <a16:creationId xmlns:a16="http://schemas.microsoft.com/office/drawing/2014/main" id="{EA567D87-9F04-8A6B-358A-4F12A14B2D40}"/>
              </a:ext>
            </a:extLst>
          </p:cNvPr>
          <p:cNvPicPr>
            <a:picLocks noChangeAspect="1"/>
          </p:cNvPicPr>
          <p:nvPr/>
        </p:nvPicPr>
        <p:blipFill>
          <a:blip r:embed="rId4"/>
          <a:stretch>
            <a:fillRect/>
          </a:stretch>
        </p:blipFill>
        <p:spPr>
          <a:xfrm>
            <a:off x="1026458" y="4389048"/>
            <a:ext cx="7439025" cy="1257300"/>
          </a:xfrm>
          <a:prstGeom prst="rect">
            <a:avLst/>
          </a:prstGeom>
        </p:spPr>
      </p:pic>
    </p:spTree>
    <p:extLst>
      <p:ext uri="{BB962C8B-B14F-4D97-AF65-F5344CB8AC3E}">
        <p14:creationId xmlns:p14="http://schemas.microsoft.com/office/powerpoint/2010/main" val="354974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296063" y="1999615"/>
            <a:ext cx="9371940" cy="2764028"/>
          </a:xfrm>
        </p:spPr>
        <p:txBody>
          <a:bodyPr vert="horz" lIns="91440" tIns="45720" rIns="91440" bIns="45720" rtlCol="0" anchor="ctr">
            <a:normAutofit/>
          </a:bodyPr>
          <a:lstStyle/>
          <a:p>
            <a:pPr algn="ctr"/>
            <a:r>
              <a:rPr lang="en-US" sz="7200" kern="1200" dirty="0" err="1">
                <a:solidFill>
                  <a:schemeClr val="tx1"/>
                </a:solidFill>
                <a:latin typeface="+mj-lt"/>
                <a:ea typeface="+mj-ea"/>
                <a:cs typeface="+mj-cs"/>
              </a:rPr>
              <a:t>Erkennen</a:t>
            </a:r>
            <a:r>
              <a:rPr lang="en-US" sz="7200" kern="1200" dirty="0">
                <a:solidFill>
                  <a:schemeClr val="tx1"/>
                </a:solidFill>
                <a:latin typeface="+mj-lt"/>
                <a:ea typeface="+mj-ea"/>
                <a:cs typeface="+mj-cs"/>
              </a:rPr>
              <a:t> van </a:t>
            </a:r>
            <a:r>
              <a:rPr lang="en-US" sz="7200" kern="1200" dirty="0" err="1">
                <a:solidFill>
                  <a:schemeClr val="tx1"/>
                </a:solidFill>
                <a:latin typeface="+mj-lt"/>
                <a:ea typeface="+mj-ea"/>
                <a:cs typeface="+mj-cs"/>
              </a:rPr>
              <a:t>verworven</a:t>
            </a:r>
            <a:r>
              <a:rPr lang="en-US" sz="7200" kern="1200" dirty="0">
                <a:solidFill>
                  <a:schemeClr val="tx1"/>
                </a:solidFill>
                <a:latin typeface="+mj-lt"/>
                <a:ea typeface="+mj-ea"/>
                <a:cs typeface="+mj-cs"/>
              </a:rPr>
              <a:t> </a:t>
            </a:r>
            <a:r>
              <a:rPr lang="en-US" sz="7200" kern="1200" dirty="0" err="1">
                <a:solidFill>
                  <a:schemeClr val="tx1"/>
                </a:solidFill>
                <a:latin typeface="+mj-lt"/>
                <a:ea typeface="+mj-ea"/>
                <a:cs typeface="+mj-cs"/>
              </a:rPr>
              <a:t>competenties</a:t>
            </a:r>
            <a:endParaRPr lang="en-US" sz="7200" kern="1200" dirty="0">
              <a:solidFill>
                <a:schemeClr val="tx1"/>
              </a:solidFill>
              <a:latin typeface="+mj-lt"/>
              <a:ea typeface="+mj-ea"/>
              <a:cs typeface="+mj-cs"/>
            </a:endParaRPr>
          </a:p>
        </p:txBody>
      </p:sp>
    </p:spTree>
    <p:extLst>
      <p:ext uri="{BB962C8B-B14F-4D97-AF65-F5344CB8AC3E}">
        <p14:creationId xmlns:p14="http://schemas.microsoft.com/office/powerpoint/2010/main" val="21987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pic>
        <p:nvPicPr>
          <p:cNvPr id="5" name="Tijdelijke aanduiding voor inhoud 4">
            <a:extLst>
              <a:ext uri="{FF2B5EF4-FFF2-40B4-BE49-F238E27FC236}">
                <a16:creationId xmlns:a16="http://schemas.microsoft.com/office/drawing/2014/main" id="{18B7FE4D-418F-DB71-401C-52CC7E985E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78217" y="266123"/>
            <a:ext cx="11718892" cy="6591876"/>
          </a:xfrm>
        </p:spPr>
      </p:pic>
      <p:sp>
        <p:nvSpPr>
          <p:cNvPr id="6" name="Rechthoek: afgeronde hoeken 5">
            <a:extLst>
              <a:ext uri="{FF2B5EF4-FFF2-40B4-BE49-F238E27FC236}">
                <a16:creationId xmlns:a16="http://schemas.microsoft.com/office/drawing/2014/main" id="{F67F7B35-F319-0B7C-9BD3-F57BF90E7F2F}"/>
              </a:ext>
            </a:extLst>
          </p:cNvPr>
          <p:cNvSpPr/>
          <p:nvPr/>
        </p:nvSpPr>
        <p:spPr>
          <a:xfrm>
            <a:off x="1436950" y="3088257"/>
            <a:ext cx="4549781" cy="32176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8747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79F62CC7-1BEB-5326-18E0-6B85FA0C67BE}"/>
              </a:ext>
            </a:extLst>
          </p:cNvPr>
          <p:cNvSpPr txBox="1"/>
          <p:nvPr/>
        </p:nvSpPr>
        <p:spPr>
          <a:xfrm>
            <a:off x="1056992" y="1649113"/>
            <a:ext cx="9807166" cy="3693319"/>
          </a:xfrm>
          <a:prstGeom prst="rect">
            <a:avLst/>
          </a:prstGeom>
          <a:noFill/>
        </p:spPr>
        <p:txBody>
          <a:bodyPr wrap="square">
            <a:spAutoFit/>
          </a:bodyPr>
          <a:lstStyle/>
          <a:p>
            <a:endParaRPr lang="nl-NL" dirty="0"/>
          </a:p>
          <a:p>
            <a:pPr marL="285750" indent="-285750">
              <a:buFontTx/>
              <a:buChar char="-"/>
            </a:pPr>
            <a:r>
              <a:rPr lang="nl-NL" sz="2400" dirty="0"/>
              <a:t>Verkorte opleidingstrajecten mogelijk voor mensen met ervaring:</a:t>
            </a:r>
          </a:p>
          <a:p>
            <a:pPr marL="742950" lvl="1" indent="-285750">
              <a:buFontTx/>
              <a:buChar char="-"/>
            </a:pPr>
            <a:r>
              <a:rPr lang="nl-NL" sz="2400" b="1" dirty="0"/>
              <a:t>EVC verzorgende/zorgkundige</a:t>
            </a:r>
            <a:r>
              <a:rPr lang="nl-NL" sz="2400" dirty="0"/>
              <a:t>:</a:t>
            </a:r>
          </a:p>
          <a:p>
            <a:pPr lvl="1"/>
            <a:r>
              <a:rPr lang="nl-NL" sz="2400" dirty="0"/>
              <a:t>Assessment via erkend testcentrum (veelal CVO), met als resultaat een bewijs van competenties. Een volledig BK kan niet behaald worden!!</a:t>
            </a:r>
          </a:p>
          <a:p>
            <a:pPr lvl="1"/>
            <a:endParaRPr lang="nl-NL" sz="2400" dirty="0"/>
          </a:p>
          <a:p>
            <a:pPr marL="742950" lvl="1" indent="-285750">
              <a:buFontTx/>
              <a:buChar char="-"/>
            </a:pPr>
            <a:r>
              <a:rPr lang="nl-NL" sz="2400" dirty="0"/>
              <a:t>Verschil tussen EVC en EVK :</a:t>
            </a:r>
          </a:p>
          <a:p>
            <a:pPr marL="1200150" lvl="2" indent="-285750">
              <a:buFontTx/>
              <a:buChar char="-"/>
            </a:pPr>
            <a:r>
              <a:rPr lang="nl-NL" sz="2400" b="1" dirty="0"/>
              <a:t>Individuele vrijstellingen </a:t>
            </a:r>
            <a:r>
              <a:rPr lang="nl-NL" sz="2400" dirty="0"/>
              <a:t>mogelijk bij opleidingscentra op basis van diploma, opleiding of professionele ervaring </a:t>
            </a:r>
          </a:p>
          <a:p>
            <a:pPr marL="1200150" lvl="2" indent="-285750">
              <a:buFontTx/>
              <a:buChar char="-"/>
            </a:pPr>
            <a:r>
              <a:rPr lang="nl-NL" sz="2400" dirty="0">
                <a:hlinkClick r:id="rId2"/>
              </a:rPr>
              <a:t>Bepaalde kwalificaties </a:t>
            </a:r>
            <a:r>
              <a:rPr lang="nl-NL" sz="2400" dirty="0"/>
              <a:t>geven toegang tot verzorgende</a:t>
            </a:r>
          </a:p>
        </p:txBody>
      </p:sp>
      <p:sp>
        <p:nvSpPr>
          <p:cNvPr id="2" name="Titel 1">
            <a:extLst>
              <a:ext uri="{FF2B5EF4-FFF2-40B4-BE49-F238E27FC236}">
                <a16:creationId xmlns:a16="http://schemas.microsoft.com/office/drawing/2014/main" id="{B85D06A5-C431-54C4-B111-1D46BB90CF44}"/>
              </a:ext>
            </a:extLst>
          </p:cNvPr>
          <p:cNvSpPr>
            <a:spLocks noGrp="1"/>
          </p:cNvSpPr>
          <p:nvPr>
            <p:ph type="title"/>
          </p:nvPr>
        </p:nvSpPr>
        <p:spPr/>
        <p:txBody>
          <a:bodyPr/>
          <a:lstStyle/>
          <a:p>
            <a:r>
              <a:rPr lang="nl-NL" dirty="0"/>
              <a:t>  </a:t>
            </a:r>
            <a:endParaRPr lang="nl-BE" dirty="0"/>
          </a:p>
        </p:txBody>
      </p:sp>
      <p:sp>
        <p:nvSpPr>
          <p:cNvPr id="7" name="Titel 1">
            <a:extLst>
              <a:ext uri="{FF2B5EF4-FFF2-40B4-BE49-F238E27FC236}">
                <a16:creationId xmlns:a16="http://schemas.microsoft.com/office/drawing/2014/main" id="{7FFCB1E2-B86F-F018-2090-24A05116B64F}"/>
              </a:ext>
            </a:extLst>
          </p:cNvPr>
          <p:cNvSpPr txBox="1">
            <a:spLocks/>
          </p:cNvSpPr>
          <p:nvPr/>
        </p:nvSpPr>
        <p:spPr>
          <a:xfrm>
            <a:off x="3615087" y="193856"/>
            <a:ext cx="7664822" cy="78018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accent6">
                    <a:lumMod val="75000"/>
                  </a:schemeClr>
                </a:solidFill>
                <a:latin typeface="Abadi" panose="020B0604020104020204" pitchFamily="34" charset="0"/>
                <a:ea typeface="+mj-ea"/>
                <a:cs typeface="+mj-cs"/>
              </a:defRPr>
            </a:lvl1pPr>
          </a:lstStyle>
          <a:p>
            <a:r>
              <a:rPr lang="nl-NL" dirty="0"/>
              <a:t>Erkennen verworven competenties</a:t>
            </a:r>
            <a:endParaRPr lang="nl-BE" dirty="0"/>
          </a:p>
        </p:txBody>
      </p:sp>
      <p:pic>
        <p:nvPicPr>
          <p:cNvPr id="6" name="Afbeelding 5">
            <a:extLst>
              <a:ext uri="{FF2B5EF4-FFF2-40B4-BE49-F238E27FC236}">
                <a16:creationId xmlns:a16="http://schemas.microsoft.com/office/drawing/2014/main" id="{53F443E5-DCFC-AC5A-6DF2-5680D7A7DFFE}"/>
              </a:ext>
            </a:extLst>
          </p:cNvPr>
          <p:cNvPicPr>
            <a:picLocks noChangeAspect="1"/>
          </p:cNvPicPr>
          <p:nvPr/>
        </p:nvPicPr>
        <p:blipFill>
          <a:blip r:embed="rId3"/>
          <a:stretch>
            <a:fillRect/>
          </a:stretch>
        </p:blipFill>
        <p:spPr>
          <a:xfrm>
            <a:off x="250536" y="216201"/>
            <a:ext cx="2362200" cy="1095375"/>
          </a:xfrm>
          <a:prstGeom prst="rect">
            <a:avLst/>
          </a:prstGeom>
        </p:spPr>
      </p:pic>
    </p:spTree>
    <p:extLst>
      <p:ext uri="{BB962C8B-B14F-4D97-AF65-F5344CB8AC3E}">
        <p14:creationId xmlns:p14="http://schemas.microsoft.com/office/powerpoint/2010/main" val="1891784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7AAFC-C45C-0037-59F3-795CD63E807A}"/>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sz="6000">
                <a:solidFill>
                  <a:schemeClr val="tx1"/>
                </a:solidFill>
                <a:latin typeface="+mj-lt"/>
              </a:rPr>
              <a:t>Tijd voor vragen</a:t>
            </a:r>
          </a:p>
        </p:txBody>
      </p:sp>
      <p:pic>
        <p:nvPicPr>
          <p:cNvPr id="4" name="Afbeelding 3">
            <a:extLst>
              <a:ext uri="{FF2B5EF4-FFF2-40B4-BE49-F238E27FC236}">
                <a16:creationId xmlns:a16="http://schemas.microsoft.com/office/drawing/2014/main" id="{29855474-97FB-74A4-E35F-1C5FBD526098}"/>
              </a:ext>
            </a:extLst>
          </p:cNvPr>
          <p:cNvPicPr>
            <a:picLocks noChangeAspect="1"/>
          </p:cNvPicPr>
          <p:nvPr/>
        </p:nvPicPr>
        <p:blipFill rotWithShape="1">
          <a:blip r:embed="rId2">
            <a:extLst>
              <a:ext uri="{28A0092B-C50C-407E-A947-70E740481C1C}">
                <a14:useLocalDpi xmlns:a14="http://schemas.microsoft.com/office/drawing/2010/main" val="0"/>
              </a:ext>
            </a:extLst>
          </a:blip>
          <a:srcRect t="8980" r="2" b="2"/>
          <a:stretch/>
        </p:blipFill>
        <p:spPr>
          <a:xfrm>
            <a:off x="20" y="10"/>
            <a:ext cx="7534636" cy="6857990"/>
          </a:xfrm>
          <a:prstGeom prst="rect">
            <a:avLst/>
          </a:prstGeom>
        </p:spPr>
      </p:pic>
    </p:spTree>
    <p:extLst>
      <p:ext uri="{BB962C8B-B14F-4D97-AF65-F5344CB8AC3E}">
        <p14:creationId xmlns:p14="http://schemas.microsoft.com/office/powerpoint/2010/main" val="14748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8FD9B-0DCF-4AC2-DCE3-2610600D2BB0}"/>
              </a:ext>
            </a:extLst>
          </p:cNvPr>
          <p:cNvSpPr>
            <a:spLocks noGrp="1"/>
          </p:cNvSpPr>
          <p:nvPr>
            <p:ph type="title"/>
          </p:nvPr>
        </p:nvSpPr>
        <p:spPr/>
        <p:txBody>
          <a:bodyPr/>
          <a:lstStyle/>
          <a:p>
            <a:r>
              <a:rPr lang="nl-NL" dirty="0"/>
              <a:t>Scholen en opleidingen </a:t>
            </a:r>
            <a:r>
              <a:rPr lang="nl-NL"/>
              <a:t>vinden </a:t>
            </a:r>
            <a:endParaRPr lang="nl-BE" dirty="0"/>
          </a:p>
        </p:txBody>
      </p:sp>
      <p:sp>
        <p:nvSpPr>
          <p:cNvPr id="3" name="Tijdelijke aanduiding voor inhoud 2">
            <a:extLst>
              <a:ext uri="{FF2B5EF4-FFF2-40B4-BE49-F238E27FC236}">
                <a16:creationId xmlns:a16="http://schemas.microsoft.com/office/drawing/2014/main" id="{B707EA1D-6D88-4F8C-5AF8-2A7C86043DAA}"/>
              </a:ext>
            </a:extLst>
          </p:cNvPr>
          <p:cNvSpPr>
            <a:spLocks noGrp="1"/>
          </p:cNvSpPr>
          <p:nvPr>
            <p:ph idx="1"/>
          </p:nvPr>
        </p:nvSpPr>
        <p:spPr/>
        <p:txBody>
          <a:bodyPr>
            <a:normAutofit/>
          </a:bodyPr>
          <a:lstStyle/>
          <a:p>
            <a:r>
              <a:rPr lang="nl-BE" dirty="0"/>
              <a:t>Secundair onderwijs: </a:t>
            </a:r>
          </a:p>
          <a:p>
            <a:pPr lvl="1"/>
            <a:r>
              <a:rPr lang="nl-BE" dirty="0">
                <a:hlinkClick r:id="rId2"/>
              </a:rPr>
              <a:t>Zorgkundige</a:t>
            </a:r>
            <a:endParaRPr lang="nl-BE" dirty="0"/>
          </a:p>
          <a:p>
            <a:r>
              <a:rPr lang="nl-BE" dirty="0"/>
              <a:t>Duale opleidingen: </a:t>
            </a:r>
          </a:p>
          <a:p>
            <a:pPr lvl="1"/>
            <a:r>
              <a:rPr lang="nl-BE" dirty="0">
                <a:hlinkClick r:id="rId3"/>
              </a:rPr>
              <a:t>Verzorgende/Zorgkundige duaal</a:t>
            </a:r>
            <a:endParaRPr lang="nl-BE" dirty="0"/>
          </a:p>
          <a:p>
            <a:r>
              <a:rPr lang="nl-BE" dirty="0"/>
              <a:t>Centra voor volwassenenonderwijs: </a:t>
            </a:r>
          </a:p>
          <a:p>
            <a:pPr lvl="1"/>
            <a:r>
              <a:rPr lang="nl-BE" dirty="0">
                <a:hlinkClick r:id="rId4"/>
              </a:rPr>
              <a:t>Zorgkundige</a:t>
            </a:r>
            <a:endParaRPr lang="nl-BE" dirty="0"/>
          </a:p>
          <a:p>
            <a:pPr lvl="1"/>
            <a:r>
              <a:rPr lang="nl-BE" dirty="0">
                <a:hlinkClick r:id="rId5"/>
              </a:rPr>
              <a:t>Verzorgende</a:t>
            </a:r>
            <a:endParaRPr lang="nl-BE" dirty="0"/>
          </a:p>
          <a:p>
            <a:r>
              <a:rPr lang="nl-BE" dirty="0">
                <a:hlinkClick r:id="rId6"/>
              </a:rPr>
              <a:t>Opleidingscentra diensten voor gezinszorg</a:t>
            </a:r>
            <a:endParaRPr lang="nl-BE" dirty="0"/>
          </a:p>
          <a:p>
            <a:r>
              <a:rPr lang="nl-BE" dirty="0"/>
              <a:t>EVC </a:t>
            </a:r>
            <a:r>
              <a:rPr lang="nl-BE" dirty="0" err="1"/>
              <a:t>test-centra</a:t>
            </a:r>
            <a:r>
              <a:rPr lang="nl-BE" dirty="0"/>
              <a:t>: nog niet uitgerold</a:t>
            </a:r>
          </a:p>
          <a:p>
            <a:pPr marL="0" indent="0">
              <a:buNone/>
            </a:pPr>
            <a:endParaRPr lang="nl-BE" dirty="0"/>
          </a:p>
          <a:p>
            <a:endParaRPr lang="nl-BE" dirty="0"/>
          </a:p>
        </p:txBody>
      </p:sp>
    </p:spTree>
    <p:extLst>
      <p:ext uri="{BB962C8B-B14F-4D97-AF65-F5344CB8AC3E}">
        <p14:creationId xmlns:p14="http://schemas.microsoft.com/office/powerpoint/2010/main" val="4039535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6F3E3-57C6-A387-700C-9FADFCA9FF2E}"/>
              </a:ext>
            </a:extLst>
          </p:cNvPr>
          <p:cNvSpPr>
            <a:spLocks noGrp="1"/>
          </p:cNvSpPr>
          <p:nvPr>
            <p:ph type="title"/>
          </p:nvPr>
        </p:nvSpPr>
        <p:spPr/>
        <p:txBody>
          <a:bodyPr>
            <a:normAutofit/>
          </a:bodyPr>
          <a:lstStyle/>
          <a:p>
            <a:r>
              <a:rPr lang="nl-NL" sz="4000" dirty="0"/>
              <a:t>Nadien nog vragen of opmerkingen? </a:t>
            </a:r>
            <a:endParaRPr lang="nl-BE" sz="4000" dirty="0"/>
          </a:p>
        </p:txBody>
      </p:sp>
      <p:sp>
        <p:nvSpPr>
          <p:cNvPr id="3" name="Tijdelijke aanduiding voor inhoud 2">
            <a:extLst>
              <a:ext uri="{FF2B5EF4-FFF2-40B4-BE49-F238E27FC236}">
                <a16:creationId xmlns:a16="http://schemas.microsoft.com/office/drawing/2014/main" id="{5B11E690-044D-F6A9-D0EA-4254568202CD}"/>
              </a:ext>
            </a:extLst>
          </p:cNvPr>
          <p:cNvSpPr>
            <a:spLocks noGrp="1"/>
          </p:cNvSpPr>
          <p:nvPr>
            <p:ph idx="1"/>
          </p:nvPr>
        </p:nvSpPr>
        <p:spPr>
          <a:xfrm>
            <a:off x="838200" y="2571749"/>
            <a:ext cx="10515600" cy="3605213"/>
          </a:xfrm>
        </p:spPr>
        <p:txBody>
          <a:bodyPr/>
          <a:lstStyle/>
          <a:p>
            <a:pPr marL="0" indent="0" algn="ctr">
              <a:buNone/>
            </a:pPr>
            <a:r>
              <a:rPr lang="nl-NL" sz="4400" dirty="0">
                <a:hlinkClick r:id="rId2"/>
              </a:rPr>
              <a:t>duaal@vivosocialprofit.org</a:t>
            </a:r>
            <a:endParaRPr lang="nl-NL" sz="4400" dirty="0"/>
          </a:p>
          <a:p>
            <a:pPr marL="0" indent="0">
              <a:buNone/>
            </a:pPr>
            <a:endParaRPr lang="nl-NL" dirty="0"/>
          </a:p>
          <a:p>
            <a:pPr marL="0" indent="0">
              <a:buNone/>
            </a:pPr>
            <a:endParaRPr lang="nl-NL" dirty="0"/>
          </a:p>
          <a:p>
            <a:pPr marL="0" indent="0">
              <a:buNone/>
            </a:pPr>
            <a:endParaRPr lang="nl-NL" dirty="0"/>
          </a:p>
          <a:p>
            <a:pPr marL="0" indent="0">
              <a:buNone/>
            </a:pPr>
            <a:r>
              <a:rPr lang="nl-BE" dirty="0"/>
              <a:t>We zijn benieuwd naar je feedback…</a:t>
            </a:r>
          </a:p>
          <a:p>
            <a:pPr marL="0" indent="0">
              <a:buNone/>
            </a:pP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https://forms.gle/NPqv3xXW1um9hQJv6</a:t>
            </a:r>
            <a:endParaRPr lang="nl-BE" dirty="0"/>
          </a:p>
        </p:txBody>
      </p:sp>
    </p:spTree>
    <p:extLst>
      <p:ext uri="{BB962C8B-B14F-4D97-AF65-F5344CB8AC3E}">
        <p14:creationId xmlns:p14="http://schemas.microsoft.com/office/powerpoint/2010/main" val="1229532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466B0-A2B4-3735-4CC1-2AF3A8DA6A3A}"/>
              </a:ext>
            </a:extLst>
          </p:cNvPr>
          <p:cNvSpPr>
            <a:spLocks noGrp="1"/>
          </p:cNvSpPr>
          <p:nvPr>
            <p:ph type="title"/>
          </p:nvPr>
        </p:nvSpPr>
        <p:spPr>
          <a:xfrm>
            <a:off x="3958590" y="1908968"/>
            <a:ext cx="10515600" cy="1325563"/>
          </a:xfrm>
        </p:spPr>
        <p:txBody>
          <a:bodyPr>
            <a:normAutofit/>
          </a:bodyPr>
          <a:lstStyle/>
          <a:p>
            <a:r>
              <a:rPr lang="nl-BE" sz="8800" dirty="0"/>
              <a:t>Bedankt! </a:t>
            </a:r>
          </a:p>
        </p:txBody>
      </p:sp>
    </p:spTree>
    <p:extLst>
      <p:ext uri="{BB962C8B-B14F-4D97-AF65-F5344CB8AC3E}">
        <p14:creationId xmlns:p14="http://schemas.microsoft.com/office/powerpoint/2010/main" val="48166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5">
            <a:extLst>
              <a:ext uri="{FF2B5EF4-FFF2-40B4-BE49-F238E27FC236}">
                <a16:creationId xmlns:a16="http://schemas.microsoft.com/office/drawing/2014/main" id="{1443AC95-26C5-9AAB-2BF1-F20E7E3783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032" y="106330"/>
            <a:ext cx="12002968" cy="6751669"/>
          </a:xfrm>
          <a:prstGeom prst="rect">
            <a:avLst/>
          </a:prstGeom>
        </p:spPr>
      </p:pic>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sp>
        <p:nvSpPr>
          <p:cNvPr id="4" name="Rechthoek: afgeronde hoeken 3">
            <a:extLst>
              <a:ext uri="{FF2B5EF4-FFF2-40B4-BE49-F238E27FC236}">
                <a16:creationId xmlns:a16="http://schemas.microsoft.com/office/drawing/2014/main" id="{D06C5238-52CD-F236-F843-87B92FF6A47C}"/>
              </a:ext>
            </a:extLst>
          </p:cNvPr>
          <p:cNvSpPr/>
          <p:nvPr/>
        </p:nvSpPr>
        <p:spPr>
          <a:xfrm>
            <a:off x="10350822" y="807465"/>
            <a:ext cx="1348509" cy="12237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afgeronde hoeken 4">
            <a:extLst>
              <a:ext uri="{FF2B5EF4-FFF2-40B4-BE49-F238E27FC236}">
                <a16:creationId xmlns:a16="http://schemas.microsoft.com/office/drawing/2014/main" id="{6C570888-AE3A-2B7D-1ADF-4AA7ECD784E1}"/>
              </a:ext>
            </a:extLst>
          </p:cNvPr>
          <p:cNvSpPr/>
          <p:nvPr/>
        </p:nvSpPr>
        <p:spPr>
          <a:xfrm>
            <a:off x="9698412" y="2930277"/>
            <a:ext cx="1459300" cy="151432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afgeronde hoeken 5">
            <a:extLst>
              <a:ext uri="{FF2B5EF4-FFF2-40B4-BE49-F238E27FC236}">
                <a16:creationId xmlns:a16="http://schemas.microsoft.com/office/drawing/2014/main" id="{CD21730D-88DB-BEC2-350B-BECC8A2D44AC}"/>
              </a:ext>
            </a:extLst>
          </p:cNvPr>
          <p:cNvSpPr/>
          <p:nvPr/>
        </p:nvSpPr>
        <p:spPr>
          <a:xfrm>
            <a:off x="9894500" y="5343674"/>
            <a:ext cx="1459300" cy="12237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9739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074400" y="397077"/>
            <a:ext cx="10588434" cy="1062644"/>
          </a:xfrm>
        </p:spPr>
        <p:txBody>
          <a:bodyPr anchor="b">
            <a:normAutofit/>
          </a:bodyPr>
          <a:lstStyle/>
          <a:p>
            <a:r>
              <a:rPr lang="nl-NL" dirty="0"/>
              <a:t>Beroepskwalificatie</a:t>
            </a:r>
            <a:endParaRPr lang="nl-BE" dirty="0"/>
          </a:p>
        </p:txBody>
      </p:sp>
      <p:sp>
        <p:nvSpPr>
          <p:cNvPr id="3" name="Tijdelijke aanduiding voor inhoud 2">
            <a:extLst>
              <a:ext uri="{FF2B5EF4-FFF2-40B4-BE49-F238E27FC236}">
                <a16:creationId xmlns:a16="http://schemas.microsoft.com/office/drawing/2014/main" id="{3A2C89D2-2865-768B-8BEA-6F4DAC7740F3}"/>
              </a:ext>
            </a:extLst>
          </p:cNvPr>
          <p:cNvSpPr>
            <a:spLocks noGrp="1"/>
          </p:cNvSpPr>
          <p:nvPr>
            <p:ph idx="1"/>
          </p:nvPr>
        </p:nvSpPr>
        <p:spPr>
          <a:xfrm>
            <a:off x="3743657" y="1850605"/>
            <a:ext cx="7389092" cy="4178720"/>
          </a:xfrm>
        </p:spPr>
        <p:txBody>
          <a:bodyPr>
            <a:normAutofit fontScale="85000" lnSpcReduction="10000"/>
          </a:bodyPr>
          <a:lstStyle/>
          <a:p>
            <a:r>
              <a:rPr lang="nl-BE" sz="1400" dirty="0"/>
              <a:t>Wat je moet kennen en kunnen om een beroep uit te oefenen is vastgelegd in een </a:t>
            </a:r>
            <a:r>
              <a:rPr lang="nl-BE" sz="1400" b="1" dirty="0"/>
              <a:t>beroepskwalificatie</a:t>
            </a:r>
            <a:r>
              <a:rPr lang="nl-BE" sz="1400" dirty="0"/>
              <a:t>. Je kan een beroepskwalificatie verwerven via onderwijs, opleiding- of een EVC-traject. </a:t>
            </a:r>
          </a:p>
          <a:p>
            <a:pPr lvl="1"/>
            <a:r>
              <a:rPr lang="nl-BE" sz="1400" dirty="0"/>
              <a:t>Voor Ouderenzorg, ziekenhuizen &amp; geestelijke gezondheidszorg:</a:t>
            </a:r>
          </a:p>
          <a:p>
            <a:pPr lvl="2"/>
            <a:r>
              <a:rPr lang="nl-BE" sz="1400" dirty="0">
                <a:hlinkClick r:id="rId2"/>
              </a:rPr>
              <a:t>Beroepskwalificatie Zorgkundige</a:t>
            </a:r>
            <a:endParaRPr lang="nl-BE" sz="1400" dirty="0"/>
          </a:p>
          <a:p>
            <a:pPr lvl="2"/>
            <a:r>
              <a:rPr lang="nl-BE" sz="1400" dirty="0">
                <a:hlinkClick r:id="rId3"/>
              </a:rPr>
              <a:t>Beroepskwalificatie logistiek assistent in de zorg</a:t>
            </a:r>
            <a:endParaRPr lang="nl-BE" sz="1400" dirty="0"/>
          </a:p>
          <a:p>
            <a:pPr lvl="2"/>
            <a:r>
              <a:rPr lang="nl-BE" sz="1400" dirty="0"/>
              <a:t>Beroepskwalificaties voor paramedische beroepen: </a:t>
            </a:r>
            <a:r>
              <a:rPr lang="nl-BE" sz="1400" dirty="0">
                <a:hlinkClick r:id="rId4"/>
              </a:rPr>
              <a:t>diëtist</a:t>
            </a:r>
            <a:r>
              <a:rPr lang="nl-BE" sz="1400" dirty="0"/>
              <a:t>, </a:t>
            </a:r>
            <a:r>
              <a:rPr lang="nl-BE" sz="1400" dirty="0">
                <a:hlinkClick r:id="rId5"/>
              </a:rPr>
              <a:t>klinisch psycholoog</a:t>
            </a:r>
            <a:r>
              <a:rPr lang="nl-BE" sz="1400" dirty="0"/>
              <a:t>, </a:t>
            </a:r>
            <a:r>
              <a:rPr lang="nl-BE" sz="1400" dirty="0">
                <a:hlinkClick r:id="rId6"/>
              </a:rPr>
              <a:t>audioloog</a:t>
            </a:r>
            <a:r>
              <a:rPr lang="nl-BE" sz="1400" dirty="0"/>
              <a:t>, …</a:t>
            </a:r>
          </a:p>
          <a:p>
            <a:pPr lvl="1"/>
            <a:r>
              <a:rPr lang="nl-BE" sz="1400" dirty="0"/>
              <a:t>Opgemaakt op vraag van de sector via een beroepskwalificatiedossier:</a:t>
            </a:r>
          </a:p>
          <a:p>
            <a:pPr lvl="2"/>
            <a:r>
              <a:rPr lang="nl-BE" sz="1400" dirty="0"/>
              <a:t>aansluiting tussen noden arbeidsmarkt en onderwijs</a:t>
            </a:r>
          </a:p>
          <a:p>
            <a:pPr lvl="2"/>
            <a:r>
              <a:rPr lang="nl-BE" sz="1400" dirty="0"/>
              <a:t>inhoudelijke bijsturing van richtingen </a:t>
            </a:r>
            <a:r>
              <a:rPr lang="nl-BE" sz="1400" dirty="0" err="1"/>
              <a:t>obv</a:t>
            </a:r>
            <a:r>
              <a:rPr lang="nl-BE" sz="1400" dirty="0"/>
              <a:t> accenten en afbakening van taken</a:t>
            </a:r>
          </a:p>
          <a:p>
            <a:pPr lvl="1"/>
            <a:r>
              <a:rPr lang="nl-BE" sz="1400" dirty="0"/>
              <a:t>Proces &amp; inschaling in VKS opgevolgd door AHOVOKS &amp; gelinkt aan </a:t>
            </a:r>
            <a:r>
              <a:rPr lang="nl-BE" sz="1400" dirty="0">
                <a:hlinkClick r:id="rId7"/>
              </a:rPr>
              <a:t>Vlaamse Kwalificatiestructuur</a:t>
            </a:r>
            <a:endParaRPr lang="nl-BE" sz="1400" dirty="0"/>
          </a:p>
          <a:p>
            <a:pPr lvl="1"/>
            <a:r>
              <a:rPr lang="nl-BE" sz="1400" dirty="0"/>
              <a:t>Gelinkt aan opleidingen Secundair onderwijs, Volwassenenonderwijs &amp; </a:t>
            </a:r>
            <a:r>
              <a:rPr lang="nl-BE" sz="1400" dirty="0" err="1"/>
              <a:t>Syntra</a:t>
            </a:r>
            <a:r>
              <a:rPr lang="nl-BE" sz="1400" dirty="0"/>
              <a:t> </a:t>
            </a:r>
          </a:p>
          <a:p>
            <a:pPr lvl="2"/>
            <a:r>
              <a:rPr lang="nl-BE" sz="1400" dirty="0"/>
              <a:t>CVO &amp; </a:t>
            </a:r>
            <a:r>
              <a:rPr lang="nl-BE" sz="1400" dirty="0" err="1"/>
              <a:t>Syntra</a:t>
            </a:r>
            <a:r>
              <a:rPr lang="nl-BE" sz="1400" dirty="0"/>
              <a:t>: 1 BK = 1 opleiding</a:t>
            </a:r>
          </a:p>
          <a:p>
            <a:pPr lvl="2"/>
            <a:r>
              <a:rPr lang="nl-BE" sz="1400" dirty="0"/>
              <a:t>Secundair onderwijs = meerdere beroepskwalificaties in 1 studierichting</a:t>
            </a:r>
          </a:p>
          <a:p>
            <a:pPr lvl="1"/>
            <a:r>
              <a:rPr lang="nl-BE" sz="1400" dirty="0"/>
              <a:t>Altijd </a:t>
            </a:r>
            <a:r>
              <a:rPr lang="nl-BE" sz="1400" b="1" dirty="0"/>
              <a:t>zelfde competenties</a:t>
            </a:r>
            <a:r>
              <a:rPr lang="nl-BE" sz="1400" dirty="0"/>
              <a:t>, maar verschil in tempo, praktijkervaring en ruimte binnen opleidingen</a:t>
            </a:r>
          </a:p>
          <a:p>
            <a:pPr lvl="1"/>
            <a:r>
              <a:rPr lang="nl-BE" sz="1400" dirty="0"/>
              <a:t>Bij beroepsopleiding VDAB via OC diensten gezinszorg spreekt met van een </a:t>
            </a:r>
            <a:r>
              <a:rPr lang="nl-BE" sz="1400" b="1" dirty="0"/>
              <a:t>bekwaamheidsattest </a:t>
            </a:r>
            <a:r>
              <a:rPr lang="nl-BE" sz="1400" b="1" dirty="0" err="1"/>
              <a:t>verzorgende&amp;zorgkundige</a:t>
            </a:r>
            <a:r>
              <a:rPr lang="nl-BE" sz="1400" dirty="0"/>
              <a:t>, dat omvat de beide </a:t>
            </a:r>
            <a:r>
              <a:rPr lang="nl-BE" sz="1400" dirty="0" err="1"/>
              <a:t>BK’s</a:t>
            </a:r>
            <a:r>
              <a:rPr lang="nl-BE" sz="1400" dirty="0"/>
              <a:t>.</a:t>
            </a:r>
          </a:p>
          <a:p>
            <a:pPr lvl="1"/>
            <a:r>
              <a:rPr lang="nl-BE" sz="1400" dirty="0"/>
              <a:t>Een beroepskwalificatie is niet hetzelfde als een onderwijskwalificatie: </a:t>
            </a:r>
          </a:p>
          <a:p>
            <a:pPr marL="457200" lvl="1" indent="0">
              <a:buNone/>
            </a:pPr>
            <a:r>
              <a:rPr lang="nl-NL" sz="1300" b="0" i="1" dirty="0">
                <a:effectLst/>
              </a:rPr>
              <a:t>Een </a:t>
            </a:r>
            <a:r>
              <a:rPr lang="nl-NL" sz="1300" b="1" i="1" dirty="0">
                <a:effectLst/>
              </a:rPr>
              <a:t>onderwijskwalificatie</a:t>
            </a:r>
            <a:r>
              <a:rPr lang="nl-NL" sz="1300" b="0" i="1" dirty="0">
                <a:effectLst/>
              </a:rPr>
              <a:t> is een geheel aan competenties die noodzakelijk zijn om maatschappelijk te functioneren en te participeren, waarmee iemand verdere studies in het secundair of hoger onderwijs kan aanvatten of beroepsactiviteiten kan uitoefenen. Onderwijskwalificaties bestaan, afhankelijk van het onderwijsniveau en de onderwijsvorm, uit één of meerdere beroepskwalificaties, eindtermen en specifieke eindtermen.</a:t>
            </a:r>
          </a:p>
          <a:p>
            <a:pPr marL="457200" lvl="1" indent="0">
              <a:buNone/>
            </a:pPr>
            <a:endParaRPr lang="nl-NL" sz="1300" b="0" i="1" dirty="0">
              <a:effectLst/>
            </a:endParaRPr>
          </a:p>
          <a:p>
            <a:pPr marL="457200" lvl="1" indent="0">
              <a:buNone/>
            </a:pPr>
            <a:endParaRPr lang="nl-BE" sz="1300" dirty="0"/>
          </a:p>
          <a:p>
            <a:endParaRPr lang="nl-BE" sz="1100" dirty="0"/>
          </a:p>
        </p:txBody>
      </p:sp>
      <p:pic>
        <p:nvPicPr>
          <p:cNvPr id="6" name="Afbeelding 5">
            <a:extLst>
              <a:ext uri="{FF2B5EF4-FFF2-40B4-BE49-F238E27FC236}">
                <a16:creationId xmlns:a16="http://schemas.microsoft.com/office/drawing/2014/main" id="{76D9789E-1C71-A141-B2D6-267ED83401FB}"/>
              </a:ext>
            </a:extLst>
          </p:cNvPr>
          <p:cNvPicPr>
            <a:picLocks noChangeAspect="1"/>
          </p:cNvPicPr>
          <p:nvPr/>
        </p:nvPicPr>
        <p:blipFill rotWithShape="1">
          <a:blip r:embed="rId8">
            <a:extLst>
              <a:ext uri="{28A0092B-C50C-407E-A947-70E740481C1C}">
                <a14:useLocalDpi xmlns:a14="http://schemas.microsoft.com/office/drawing/2010/main" val="0"/>
              </a:ext>
            </a:extLst>
          </a:blip>
          <a:srcRect l="88777" t="6172" r="-364" b="77183"/>
          <a:stretch/>
        </p:blipFill>
        <p:spPr bwMode="auto">
          <a:xfrm>
            <a:off x="792551" y="1850605"/>
            <a:ext cx="2427605" cy="1962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359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E5F4BB-684C-0D0F-8B24-ED4E5D37D796}"/>
              </a:ext>
            </a:extLst>
          </p:cNvPr>
          <p:cNvSpPr>
            <a:spLocks noGrp="1"/>
          </p:cNvSpPr>
          <p:nvPr>
            <p:ph type="title"/>
          </p:nvPr>
        </p:nvSpPr>
        <p:spPr>
          <a:xfrm>
            <a:off x="1296063" y="1999615"/>
            <a:ext cx="937194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De </a:t>
            </a:r>
            <a:r>
              <a:rPr lang="en-US" sz="7200" dirty="0" err="1">
                <a:solidFill>
                  <a:schemeClr val="tx1"/>
                </a:solidFill>
                <a:latin typeface="+mj-lt"/>
              </a:rPr>
              <a:t>o</a:t>
            </a:r>
            <a:r>
              <a:rPr lang="en-US" sz="7200" kern="1200" dirty="0" err="1">
                <a:solidFill>
                  <a:schemeClr val="tx1"/>
                </a:solidFill>
                <a:latin typeface="+mj-lt"/>
                <a:ea typeface="+mj-ea"/>
                <a:cs typeface="+mj-cs"/>
              </a:rPr>
              <a:t>nderwijshervorming</a:t>
            </a:r>
            <a:endParaRPr lang="en-US" sz="7200" kern="1200" dirty="0">
              <a:solidFill>
                <a:schemeClr val="tx1"/>
              </a:solidFill>
              <a:latin typeface="+mj-lt"/>
              <a:ea typeface="+mj-ea"/>
              <a:cs typeface="+mj-cs"/>
            </a:endParaRPr>
          </a:p>
        </p:txBody>
      </p:sp>
      <p:sp>
        <p:nvSpPr>
          <p:cNvPr id="26"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51BC2D0-96AF-899A-A746-1428EAD949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el 1">
            <a:extLst>
              <a:ext uri="{FF2B5EF4-FFF2-40B4-BE49-F238E27FC236}">
                <a16:creationId xmlns:a16="http://schemas.microsoft.com/office/drawing/2014/main" id="{55F01EB0-C076-CE0B-420D-A1841784C838}"/>
              </a:ext>
            </a:extLst>
          </p:cNvPr>
          <p:cNvSpPr>
            <a:spLocks noGrp="1"/>
          </p:cNvSpPr>
          <p:nvPr>
            <p:ph type="title"/>
          </p:nvPr>
        </p:nvSpPr>
        <p:spPr/>
        <p:txBody>
          <a:bodyPr/>
          <a:lstStyle/>
          <a:p>
            <a:r>
              <a:rPr lang="nl-NL" dirty="0"/>
              <a:t> </a:t>
            </a:r>
            <a:endParaRPr lang="nl-BE" dirty="0"/>
          </a:p>
        </p:txBody>
      </p:sp>
      <p:sp>
        <p:nvSpPr>
          <p:cNvPr id="7" name="Rechthoek: afgeronde hoeken 6">
            <a:extLst>
              <a:ext uri="{FF2B5EF4-FFF2-40B4-BE49-F238E27FC236}">
                <a16:creationId xmlns:a16="http://schemas.microsoft.com/office/drawing/2014/main" id="{E92BEA75-1C7F-A8CA-A93E-4D066664FFA0}"/>
              </a:ext>
            </a:extLst>
          </p:cNvPr>
          <p:cNvSpPr/>
          <p:nvPr/>
        </p:nvSpPr>
        <p:spPr>
          <a:xfrm>
            <a:off x="1653310" y="245052"/>
            <a:ext cx="10381395" cy="26066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275914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FA5B79CEB954B9C4BA69BAAEFF220" ma:contentTypeVersion="13" ma:contentTypeDescription="Een nieuw document maken." ma:contentTypeScope="" ma:versionID="8b608fe52e1b0260a86975d6d89aa7de">
  <xsd:schema xmlns:xsd="http://www.w3.org/2001/XMLSchema" xmlns:xs="http://www.w3.org/2001/XMLSchema" xmlns:p="http://schemas.microsoft.com/office/2006/metadata/properties" xmlns:ns3="53234e9a-888a-4fac-ae1a-becfd8764662" xmlns:ns4="704f2ad7-0ec2-4b26-8603-4c616e12c275" targetNamespace="http://schemas.microsoft.com/office/2006/metadata/properties" ma:root="true" ma:fieldsID="f0cd44ebc4b6083fcefc113d211396ce" ns3:_="" ns4:_="">
    <xsd:import namespace="53234e9a-888a-4fac-ae1a-becfd8764662"/>
    <xsd:import namespace="704f2ad7-0ec2-4b26-8603-4c616e12c27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34e9a-888a-4fac-ae1a-becfd876466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f2ad7-0ec2-4b26-8603-4c616e12c27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EEC049-CD9D-493A-8622-5EFE551F7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234e9a-888a-4fac-ae1a-becfd8764662"/>
    <ds:schemaRef ds:uri="704f2ad7-0ec2-4b26-8603-4c616e12c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5E2592-412F-448C-8D62-2E979F123E6A}">
  <ds:schemaRefs>
    <ds:schemaRef ds:uri="http://schemas.microsoft.com/sharepoint/v3/contenttype/forms"/>
  </ds:schemaRefs>
</ds:datastoreItem>
</file>

<file path=customXml/itemProps3.xml><?xml version="1.0" encoding="utf-8"?>
<ds:datastoreItem xmlns:ds="http://schemas.openxmlformats.org/officeDocument/2006/customXml" ds:itemID="{03525142-E1F8-4898-B286-8402394CFDD8}">
  <ds:schemaRefs>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704f2ad7-0ec2-4b26-8603-4c616e12c275"/>
    <ds:schemaRef ds:uri="53234e9a-888a-4fac-ae1a-becfd876466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3192</TotalTime>
  <Words>3395</Words>
  <Application>Microsoft Office PowerPoint</Application>
  <PresentationFormat>Breedbeeld</PresentationFormat>
  <Paragraphs>488</Paragraphs>
  <Slides>58</Slides>
  <Notes>15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58</vt:i4>
      </vt:variant>
    </vt:vector>
  </HeadingPairs>
  <TitlesOfParts>
    <vt:vector size="65" baseType="lpstr">
      <vt:lpstr>Abadi</vt:lpstr>
      <vt:lpstr>Arial</vt:lpstr>
      <vt:lpstr>Calibri</vt:lpstr>
      <vt:lpstr>Calibri Light</vt:lpstr>
      <vt:lpstr>roboto</vt:lpstr>
      <vt:lpstr>Kantoorthema</vt:lpstr>
      <vt:lpstr>1_Kantoorthema</vt:lpstr>
      <vt:lpstr>Welkom!  Nog even geduld,  we starten zo meteen</vt:lpstr>
      <vt:lpstr>Praktisch</vt:lpstr>
      <vt:lpstr>Welkomstwoord</vt:lpstr>
      <vt:lpstr> </vt:lpstr>
      <vt:lpstr>Wat is een beroepskwalificatie?</vt:lpstr>
      <vt:lpstr> </vt:lpstr>
      <vt:lpstr>Beroepskwalificatie</vt:lpstr>
      <vt:lpstr>De onderwijshervorming</vt:lpstr>
      <vt:lpstr> </vt:lpstr>
      <vt:lpstr>Onderwijshervorming: algemeen</vt:lpstr>
      <vt:lpstr>Arbeidsmarktfinaliteit (BSO/DBSO)</vt:lpstr>
      <vt:lpstr>Dubbele finaliteit (TSO) </vt:lpstr>
      <vt:lpstr>Timing uitrol modernisering</vt:lpstr>
      <vt:lpstr>Wat betekent dit voor instroom van verzorgenden? </vt:lpstr>
      <vt:lpstr>Wat betekent dit voor stages? </vt:lpstr>
      <vt:lpstr>Centraal aanmeldsysteem gezinszorg</vt:lpstr>
      <vt:lpstr>Tijd voor vragen</vt:lpstr>
      <vt:lpstr>Duaal Leren in het secundair onderwijs</vt:lpstr>
      <vt:lpstr> </vt:lpstr>
      <vt:lpstr>Duaal leren in het secundair onderwijs</vt:lpstr>
      <vt:lpstr>Wat is duaal leren? </vt:lpstr>
      <vt:lpstr>Vereisten voor de organisatie</vt:lpstr>
      <vt:lpstr>Vereisten voor de mentor</vt:lpstr>
      <vt:lpstr>Verzorgende/zorgkundige duaal</vt:lpstr>
      <vt:lpstr>Assistentie in wonen, zorg en welzijn duaal</vt:lpstr>
      <vt:lpstr>Incentives voor werkgevers</vt:lpstr>
      <vt:lpstr>Incentives voor werkgevers</vt:lpstr>
      <vt:lpstr>Incentives voor werkgevers</vt:lpstr>
      <vt:lpstr>Incentives voor werkgevers</vt:lpstr>
      <vt:lpstr>Ondersteuningsaanbod werkgevers</vt:lpstr>
      <vt:lpstr>Tijd voor vragen</vt:lpstr>
      <vt:lpstr>Beroepskwalificerend traject of beroepsopleiding</vt:lpstr>
      <vt:lpstr> </vt:lpstr>
      <vt:lpstr>Verschillende kwalificerende trajecten</vt:lpstr>
      <vt:lpstr>Centra voor volwassenenonderwijs</vt:lpstr>
      <vt:lpstr>Centra voor volwassenenonderwijs</vt:lpstr>
      <vt:lpstr> </vt:lpstr>
      <vt:lpstr>CVO: opleiding logistiek assistent – zorgkundige</vt:lpstr>
      <vt:lpstr>CVO: opleiding logistiek assistent –zorgkundige</vt:lpstr>
      <vt:lpstr>CVO: opleiding logistiek assistent - zorgkundige</vt:lpstr>
      <vt:lpstr>CVO: opleiding zorgkundige</vt:lpstr>
      <vt:lpstr>Duaal Leren in het volwassenenonderwijs</vt:lpstr>
      <vt:lpstr> </vt:lpstr>
      <vt:lpstr>Duaal leren in het volwassenenonderwijs</vt:lpstr>
      <vt:lpstr>Statuten binnen duaal leren </vt:lpstr>
      <vt:lpstr>Duaal leren in het volwassenenonderwijs</vt:lpstr>
      <vt:lpstr>Incentives werkgevers</vt:lpstr>
      <vt:lpstr>Beroepsopleiding via Opleidingscentra diensten voor gezinszorg</vt:lpstr>
      <vt:lpstr> </vt:lpstr>
      <vt:lpstr>Opleidingscentra diensten gezinszorg</vt:lpstr>
      <vt:lpstr>Opleidingscentra diensten gezinszorg</vt:lpstr>
      <vt:lpstr>Erkennen van verworven competenties</vt:lpstr>
      <vt:lpstr> </vt:lpstr>
      <vt:lpstr>  </vt:lpstr>
      <vt:lpstr>Tijd voor vragen</vt:lpstr>
      <vt:lpstr>Scholen en opleidingen vinden </vt:lpstr>
      <vt:lpstr>Nadien nog vragen of opmerkingen? </vt:lpstr>
      <vt:lpstr>Bedankt!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voor de kinderopvangsector</dc:title>
  <dc:creator>Tine Winnelinckx</dc:creator>
  <cp:lastModifiedBy>Tine Winnelinckx</cp:lastModifiedBy>
  <cp:revision>67</cp:revision>
  <dcterms:created xsi:type="dcterms:W3CDTF">2022-05-30T08:17:33Z</dcterms:created>
  <dcterms:modified xsi:type="dcterms:W3CDTF">2022-09-26T11:41:01Z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0x010100D89FA5B79CEB954B9C4BA69BAAEFF220</vt:lpwstr>
  </property>
</Properties>
</file>