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697" r:id="rId2"/>
  </p:sldMasterIdLst>
  <p:notesMasterIdLst>
    <p:notesMasterId r:id="rId43"/>
  </p:notesMasterIdLst>
  <p:sldIdLst>
    <p:sldId id="256" r:id="rId3"/>
    <p:sldId id="258" r:id="rId4"/>
    <p:sldId id="259" r:id="rId5"/>
    <p:sldId id="260" r:id="rId6"/>
    <p:sldId id="262" r:id="rId7"/>
    <p:sldId id="291" r:id="rId8"/>
    <p:sldId id="338" r:id="rId9"/>
    <p:sldId id="292" r:id="rId10"/>
    <p:sldId id="323" r:id="rId11"/>
    <p:sldId id="294" r:id="rId12"/>
    <p:sldId id="339" r:id="rId13"/>
    <p:sldId id="340" r:id="rId14"/>
    <p:sldId id="327" r:id="rId15"/>
    <p:sldId id="328" r:id="rId16"/>
    <p:sldId id="263" r:id="rId17"/>
    <p:sldId id="261" r:id="rId18"/>
    <p:sldId id="264" r:id="rId19"/>
    <p:sldId id="265" r:id="rId20"/>
    <p:sldId id="268" r:id="rId21"/>
    <p:sldId id="269" r:id="rId22"/>
    <p:sldId id="272" r:id="rId23"/>
    <p:sldId id="274" r:id="rId24"/>
    <p:sldId id="276" r:id="rId25"/>
    <p:sldId id="275" r:id="rId26"/>
    <p:sldId id="288" r:id="rId27"/>
    <p:sldId id="308" r:id="rId28"/>
    <p:sldId id="281" r:id="rId29"/>
    <p:sldId id="282" r:id="rId30"/>
    <p:sldId id="280" r:id="rId31"/>
    <p:sldId id="278" r:id="rId32"/>
    <p:sldId id="320" r:id="rId33"/>
    <p:sldId id="321" r:id="rId34"/>
    <p:sldId id="322" r:id="rId35"/>
    <p:sldId id="333" r:id="rId36"/>
    <p:sldId id="324" r:id="rId37"/>
    <p:sldId id="325" r:id="rId38"/>
    <p:sldId id="326" r:id="rId39"/>
    <p:sldId id="302" r:id="rId40"/>
    <p:sldId id="297" r:id="rId41"/>
    <p:sldId id="287" r:id="rId42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EAE1"/>
    <a:srgbClr val="3E7E93"/>
    <a:srgbClr val="19A79E"/>
    <a:srgbClr val="E9428C"/>
    <a:srgbClr val="84AAB2"/>
    <a:srgbClr val="63C3D1"/>
    <a:srgbClr val="3A21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6841" autoAdjust="0"/>
  </p:normalViewPr>
  <p:slideViewPr>
    <p:cSldViewPr snapToGrid="0">
      <p:cViewPr varScale="1">
        <p:scale>
          <a:sx n="74" d="100"/>
          <a:sy n="74" d="100"/>
        </p:scale>
        <p:origin x="199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A2179"/>
            </a:solidFill>
            <a:ln>
              <a:noFill/>
            </a:ln>
          </c:spPr>
          <c:dPt>
            <c:idx val="0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0CE-9742-B4FD-1CF739B202BE}"/>
              </c:ext>
            </c:extLst>
          </c:dPt>
          <c:dPt>
            <c:idx val="1"/>
            <c:bubble3D val="0"/>
            <c:spPr>
              <a:solidFill>
                <a:srgbClr val="3A217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0CE-9742-B4FD-1CF739B202BE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0CE-9742-B4FD-1CF739B202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3E7E93"/>
            </a:solidFill>
            <a:ln>
              <a:noFill/>
            </a:ln>
          </c:spPr>
          <c:dPt>
            <c:idx val="0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792-FA4B-AA72-ADF5668FE161}"/>
              </c:ext>
            </c:extLst>
          </c:dPt>
          <c:dPt>
            <c:idx val="1"/>
            <c:bubble3D val="0"/>
            <c:spPr>
              <a:solidFill>
                <a:srgbClr val="3E7E9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792-FA4B-AA72-ADF5668FE161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92-FA4B-AA72-ADF5668FE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63C3D1"/>
            </a:solidFill>
            <a:ln>
              <a:noFill/>
            </a:ln>
          </c:spPr>
          <c:dPt>
            <c:idx val="0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65-9149-81BF-D9A438BC5E93}"/>
              </c:ext>
            </c:extLst>
          </c:dPt>
          <c:dPt>
            <c:idx val="1"/>
            <c:bubble3D val="0"/>
            <c:spPr>
              <a:solidFill>
                <a:srgbClr val="63C3D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065-9149-81BF-D9A438BC5E93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065-9149-81BF-D9A438BC5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19A79E"/>
            </a:solidFill>
            <a:ln>
              <a:noFill/>
            </a:ln>
          </c:spPr>
          <c:dPt>
            <c:idx val="0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051-FE43-95DC-7F5BE9FBEABC}"/>
              </c:ext>
            </c:extLst>
          </c:dPt>
          <c:dPt>
            <c:idx val="1"/>
            <c:bubble3D val="0"/>
            <c:spPr>
              <a:solidFill>
                <a:srgbClr val="19A79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51-FE43-95DC-7F5BE9FBEAB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51-FE43-95DC-7F5BE9FBE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B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2E040-82C1-47CE-8DBF-DABA8D7E895E}" type="datetimeFigureOut">
              <a:rPr lang="nl-BE" smtClean="0"/>
              <a:t>3/12/2024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150762-6F40-46C7-9E0E-D168600FB5B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25670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52153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351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013A7-8F38-35AB-BD77-76890EC9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CA7A9C1-1090-C327-9AE3-4FA671193E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D9C0E2D-EA87-13CF-C8CE-CED60DE49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DB3C899A-11E7-535E-B4A1-69E1F42674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003400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59097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1591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4161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8616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2100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2675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6294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93042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5312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3754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128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93075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62624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54968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150762-6F40-46C7-9E0E-D168600FB5BD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7077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file:///\\Charlie\Media\VIVO\Foto's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file:///\\Charlie\VIVO\Communicatie\Huisstijl\Templates\Powerpoint\elementen-voor-in-presentatie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Charlie\VIVO\Communicatie\Huisstijl\Handleiding%20huisstijl\Huistijlgids-Vivo-2022.pdf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02DE91C-48A4-8FBB-202B-D88320F6A9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2554" y="0"/>
            <a:ext cx="12277107" cy="8675719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6" name="Afbeelding 5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11AB70AE-7B4B-EC89-09B0-7C289E6A76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828" y="5487729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1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>
            <a:extLst>
              <a:ext uri="{FF2B5EF4-FFF2-40B4-BE49-F238E27FC236}">
                <a16:creationId xmlns:a16="http://schemas.microsoft.com/office/drawing/2014/main" id="{CCC6B50F-C3A0-4946-AD1E-100281438D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7" t="12963" r="24875" b="12778"/>
          <a:stretch/>
        </p:blipFill>
        <p:spPr>
          <a:xfrm>
            <a:off x="6285390" y="0"/>
            <a:ext cx="5906610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0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939800" y="2974587"/>
            <a:ext cx="5435600" cy="139700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734737F-30A5-2E4D-FF7C-0793F43794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878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57D93C-AF63-321B-A11C-F59C7F90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88051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7" b="21642"/>
          <a:stretch>
            <a:fillRect/>
          </a:stretch>
        </p:blipFill>
        <p:spPr bwMode="auto">
          <a:xfrm>
            <a:off x="11113" y="14288"/>
            <a:ext cx="209073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7653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 descr="action-adult-affection-eldery-339620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7" b="30436"/>
          <a:stretch/>
        </p:blipFill>
        <p:spPr>
          <a:xfrm>
            <a:off x="0" y="4804983"/>
            <a:ext cx="12192000" cy="20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22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e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A7C2D-7D6D-C4D8-2A62-88B120EE62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18F1855-7865-BF01-DDD4-16D0F254B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E67973-2357-678A-B56A-DCFDC1110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1AAB0F-2F22-A9BC-34EB-288BCFA5B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EE8029-3049-69C6-93E3-6BAD69B49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11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-z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E1D643-7847-92DC-C38F-E40A4A709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4338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43BE475-011C-4180-C67B-7D208D1CD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BF6C092-E425-B041-DA14-D9A0C35EF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6B42301-7763-3B05-6F23-8D9BCB0F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20DC3BEE-E837-DAA8-1882-5314A5A5B2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4990160"/>
          </a:xfrm>
        </p:spPr>
        <p:txBody>
          <a:bodyPr/>
          <a:lstStyle>
            <a:lvl1pPr marL="228600" indent="-228600">
              <a:buClr>
                <a:srgbClr val="3E7E93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  <a:lvl2pPr marL="8001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>
              <a:buClr>
                <a:srgbClr val="3E7E93"/>
              </a:buClr>
              <a:buFont typeface="Arial" panose="020B0604020202020204" pitchFamily="34" charset="0"/>
              <a:buChar char="•"/>
              <a:defRPr lang="nl-NL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>
              <a:buClr>
                <a:srgbClr val="3E7E93"/>
              </a:buClr>
              <a:buFont typeface="Arial" panose="020B0604020202020204" pitchFamily="34" charset="0"/>
              <a:buChar char="•"/>
              <a:defRPr lang="nl-BE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59994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-tekst-object-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5B2079-612A-42A4-4C60-F1ABB25E4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BAB03F-BB4F-18A7-D5DB-2357C9AAC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42F5E8-16F5-A7A0-9706-3A592F0B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B0D22C8-9D87-D22A-E61B-4FD6CD0AA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AA82DEB-4613-D828-4C45-1BC5D519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346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6D8174-7A83-28CC-34E9-230FAF458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62DD3F-385F-F128-04C9-B961A9B35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CA8090A-2A33-3CDB-48C5-E71BA9F2EF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6333384-061E-7322-7E92-C7E9A6F6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C887567-22A4-CEB3-DAAA-3536D3D4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AF9176A-2937-1ADD-E014-FF8BBD69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6477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EF8F4-6589-89D1-581F-683FDEA4C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894642"/>
          </a:xfrm>
        </p:spPr>
        <p:txBody>
          <a:bodyPr anchor="b"/>
          <a:lstStyle>
            <a:lvl1pPr>
              <a:lnSpc>
                <a:spcPct val="80000"/>
              </a:lnSpc>
              <a:defRPr sz="3200"/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56DFB6-E8D2-1769-AC7D-F31F1F3AF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F126B85-33EA-3402-3040-FA6FD1B8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06353"/>
            <a:ext cx="3932237" cy="38626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6D0ABB-B774-4975-405A-B676F552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E43975-81A5-2172-DF79-645A41AFA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77E7179-577D-AC8E-03DC-DDB48CA0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B5FE8B2-7C2E-FC2E-62E1-259D64C0B8C2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76789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B6C05-FBC5-FAF8-A3F7-CFCBD2A5E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78"/>
            <a:ext cx="10515600" cy="70603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7954D05-F926-45DC-A999-5F38A3DF9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32155"/>
            <a:ext cx="10515600" cy="527144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91FF490-6BF0-AA51-A438-9ECBA084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8DAA37D-1DB8-7EAC-0333-E9B8D0249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1CA2D0-5518-1CD9-E719-F5F3864F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414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k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2" name="Chart 6">
            <a:extLst>
              <a:ext uri="{FF2B5EF4-FFF2-40B4-BE49-F238E27FC236}">
                <a16:creationId xmlns:a16="http://schemas.microsoft.com/office/drawing/2014/main" id="{6FE9CA12-EA9F-8841-A53F-99B98C3EB38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69401430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22" name="Chart 5">
            <a:extLst>
              <a:ext uri="{FF2B5EF4-FFF2-40B4-BE49-F238E27FC236}">
                <a16:creationId xmlns:a16="http://schemas.microsoft.com/office/drawing/2014/main" id="{7F818C37-1D01-7B41-AA46-9ADA8B9D16C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78205011"/>
              </p:ext>
            </p:extLst>
          </p:nvPr>
        </p:nvGraphicFramePr>
        <p:xfrm>
          <a:off x="828041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3" name="Chart 6">
            <a:extLst>
              <a:ext uri="{FF2B5EF4-FFF2-40B4-BE49-F238E27FC236}">
                <a16:creationId xmlns:a16="http://schemas.microsoft.com/office/drawing/2014/main" id="{9D25FA5E-3E5D-7848-B9BF-AFE577BF2F3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7597506"/>
              </p:ext>
            </p:extLst>
          </p:nvPr>
        </p:nvGraphicFramePr>
        <p:xfrm>
          <a:off x="3504355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4" name="Chart 7">
            <a:extLst>
              <a:ext uri="{FF2B5EF4-FFF2-40B4-BE49-F238E27FC236}">
                <a16:creationId xmlns:a16="http://schemas.microsoft.com/office/drawing/2014/main" id="{F8D982C2-F3B6-2A48-A755-3F6206CE63E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122328965"/>
              </p:ext>
            </p:extLst>
          </p:nvPr>
        </p:nvGraphicFramePr>
        <p:xfrm>
          <a:off x="6180668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5" name="Chart 8">
            <a:extLst>
              <a:ext uri="{FF2B5EF4-FFF2-40B4-BE49-F238E27FC236}">
                <a16:creationId xmlns:a16="http://schemas.microsoft.com/office/drawing/2014/main" id="{D0D4080F-40C4-5D4C-B25D-B0BECE13B4F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64720403"/>
              </p:ext>
            </p:extLst>
          </p:nvPr>
        </p:nvGraphicFramePr>
        <p:xfrm>
          <a:off x="8856980" y="1691459"/>
          <a:ext cx="2501899" cy="25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0" name="Tijdelijke aanduiding voor tekst 2">
            <a:extLst>
              <a:ext uri="{FF2B5EF4-FFF2-40B4-BE49-F238E27FC236}">
                <a16:creationId xmlns:a16="http://schemas.microsoft.com/office/drawing/2014/main" id="{AD38E32E-223A-3E43-8D17-308CD9981FA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363046" y="427989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B3087EEE-4D00-DF47-9692-E77E1EFFD89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63046" y="497521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6" name="Tijdelijke aanduiding voor tekst 2">
            <a:extLst>
              <a:ext uri="{FF2B5EF4-FFF2-40B4-BE49-F238E27FC236}">
                <a16:creationId xmlns:a16="http://schemas.microsoft.com/office/drawing/2014/main" id="{F39D2E08-A260-9D47-9B18-B905AB7B1BE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009265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7" name="Tijdelijke aanduiding voor tekst 2">
            <a:extLst>
              <a:ext uri="{FF2B5EF4-FFF2-40B4-BE49-F238E27FC236}">
                <a16:creationId xmlns:a16="http://schemas.microsoft.com/office/drawing/2014/main" id="{BD2CAF5E-4DC9-C445-BD6C-0ACB4CA8017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09265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3E7E93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8" name="Tijdelijke aanduiding voor tekst 2">
            <a:extLst>
              <a:ext uri="{FF2B5EF4-FFF2-40B4-BE49-F238E27FC236}">
                <a16:creationId xmlns:a16="http://schemas.microsoft.com/office/drawing/2014/main" id="{A66940AE-FFA1-B147-AC2C-B83B3A9EF5C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887546" y="4279888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9" name="Tijdelijke aanduiding voor tekst 2">
            <a:extLst>
              <a:ext uri="{FF2B5EF4-FFF2-40B4-BE49-F238E27FC236}">
                <a16:creationId xmlns:a16="http://schemas.microsoft.com/office/drawing/2014/main" id="{07CC4184-8010-454C-9A0A-448C3F3BC0A7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887546" y="4975210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63C3D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0" name="Tijdelijke aanduiding voor tekst 2">
            <a:extLst>
              <a:ext uri="{FF2B5EF4-FFF2-40B4-BE49-F238E27FC236}">
                <a16:creationId xmlns:a16="http://schemas.microsoft.com/office/drawing/2014/main" id="{7F6A54A3-80B1-014F-BB12-BCFBED9213C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9558009" y="4242050"/>
            <a:ext cx="1407860" cy="361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31" name="Tijdelijke aanduiding voor tekst 2">
            <a:extLst>
              <a:ext uri="{FF2B5EF4-FFF2-40B4-BE49-F238E27FC236}">
                <a16:creationId xmlns:a16="http://schemas.microsoft.com/office/drawing/2014/main" id="{47DA1D86-5B3E-8946-B694-0F23432F915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9558009" y="4937372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rgbClr val="19A79E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588B59A4-7A9F-814B-B61B-F7CBC65715EE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568782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A2179"/>
                </a:solidFill>
                <a:latin typeface="Simple-Line-Icons" panose="02000503000000000000" pitchFamily="2" charset="2"/>
              </a:rPr>
              <a:t></a:t>
            </a:r>
            <a:endParaRPr lang="ru-RU" sz="1400" dirty="0">
              <a:solidFill>
                <a:srgbClr val="3A2179"/>
              </a:solidFill>
            </a:endParaRPr>
          </a:p>
        </p:txBody>
      </p:sp>
      <p:sp>
        <p:nvSpPr>
          <p:cNvPr id="22" name="Tijdelijke aanduiding voor tekst 2">
            <a:extLst>
              <a:ext uri="{FF2B5EF4-FFF2-40B4-BE49-F238E27FC236}">
                <a16:creationId xmlns:a16="http://schemas.microsoft.com/office/drawing/2014/main" id="{223259ED-3216-9244-89F5-5189E016B1C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4245096" y="2661312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3E7E93"/>
                </a:solidFill>
                <a:latin typeface="Simple-Line-Icons" panose="02000503000000000000" pitchFamily="2" charset="2"/>
              </a:rPr>
              <a:t></a:t>
            </a:r>
            <a:endParaRPr lang="en-US" sz="1400" dirty="0">
              <a:solidFill>
                <a:srgbClr val="3E7E93"/>
              </a:solidFill>
            </a:endParaRPr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03D38382-9853-874F-BBF3-4FF469B690DF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921409" y="2656819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63C3D1"/>
                </a:solidFill>
                <a:latin typeface="Simple-Line-Icons" panose="02000503000000000000" pitchFamily="2" charset="2"/>
              </a:rPr>
              <a:t></a:t>
            </a:r>
            <a:endParaRPr lang="en-US" sz="1400" dirty="0">
              <a:solidFill>
                <a:srgbClr val="63C3D1"/>
              </a:solidFill>
            </a:endParaRPr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DF6CF63F-9B41-6E4F-8EC8-AD648748966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9597721" y="2684965"/>
            <a:ext cx="1020416" cy="603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3200">
                <a:solidFill>
                  <a:srgbClr val="3A2179"/>
                </a:solidFill>
                <a:latin typeface="ChollaSans" pitchFamily="2" charset="77"/>
              </a:defRPr>
            </a:lvl1pPr>
          </a:lstStyle>
          <a:p>
            <a:pPr algn="ctr"/>
            <a:r>
              <a:rPr lang="en-US" sz="1400" dirty="0">
                <a:solidFill>
                  <a:srgbClr val="19A79E"/>
                </a:solidFill>
                <a:latin typeface="Simple-Line-Icons" panose="02000503000000000000" pitchFamily="2" charset="2"/>
              </a:rPr>
              <a:t></a:t>
            </a:r>
            <a:endParaRPr lang="en-US" sz="1400" dirty="0">
              <a:solidFill>
                <a:srgbClr val="19A79E"/>
              </a:solidFill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1AEED4D4-1D0D-7BF7-348A-336CFCC5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45259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74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C1BF421-2F65-B94B-BBA8-F0DAF3D81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6"/>
          <a:stretch/>
        </p:blipFill>
        <p:spPr>
          <a:xfrm>
            <a:off x="0" y="0"/>
            <a:ext cx="12256168" cy="685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3" name="Afbeelding 2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8A5D0958-C426-06F2-FD62-D094EEA83A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844" y="5390075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9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j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3">
            <a:extLst>
              <a:ext uri="{FF2B5EF4-FFF2-40B4-BE49-F238E27FC236}">
                <a16:creationId xmlns:a16="http://schemas.microsoft.com/office/drawing/2014/main" id="{BF0438BC-16CC-314A-9309-A32DB36392E3}"/>
              </a:ext>
            </a:extLst>
          </p:cNvPr>
          <p:cNvGrpSpPr/>
          <p:nvPr userDrawn="1"/>
        </p:nvGrpSpPr>
        <p:grpSpPr>
          <a:xfrm>
            <a:off x="704070" y="2771936"/>
            <a:ext cx="10682323" cy="2387893"/>
            <a:chOff x="704070" y="2771936"/>
            <a:chExt cx="8621231" cy="1927163"/>
          </a:xfrm>
        </p:grpSpPr>
        <p:grpSp>
          <p:nvGrpSpPr>
            <p:cNvPr id="69" name="Group 18">
              <a:extLst>
                <a:ext uri="{FF2B5EF4-FFF2-40B4-BE49-F238E27FC236}">
                  <a16:creationId xmlns:a16="http://schemas.microsoft.com/office/drawing/2014/main" id="{2A02664D-5678-6E44-BFF9-2D2474D8E9A7}"/>
                </a:ext>
              </a:extLst>
            </p:cNvPr>
            <p:cNvGrpSpPr/>
            <p:nvPr/>
          </p:nvGrpSpPr>
          <p:grpSpPr>
            <a:xfrm>
              <a:off x="704070" y="2771936"/>
              <a:ext cx="8621231" cy="1927163"/>
              <a:chOff x="6588508" y="5027196"/>
              <a:chExt cx="10710346" cy="1635242"/>
            </a:xfrm>
          </p:grpSpPr>
          <p:sp>
            <p:nvSpPr>
              <p:cNvPr id="84" name="Chevron 19">
                <a:extLst>
                  <a:ext uri="{FF2B5EF4-FFF2-40B4-BE49-F238E27FC236}">
                    <a16:creationId xmlns:a16="http://schemas.microsoft.com/office/drawing/2014/main" id="{81AD5561-46BF-D340-B80C-FA21855AD948}"/>
                  </a:ext>
                </a:extLst>
              </p:cNvPr>
              <p:cNvSpPr/>
              <p:nvPr/>
            </p:nvSpPr>
            <p:spPr>
              <a:xfrm>
                <a:off x="14224903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19A79E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Chevron 20">
                <a:extLst>
                  <a:ext uri="{FF2B5EF4-FFF2-40B4-BE49-F238E27FC236}">
                    <a16:creationId xmlns:a16="http://schemas.microsoft.com/office/drawing/2014/main" id="{F8833AB5-92EE-A042-B5C9-18C7364E5EFD}"/>
                  </a:ext>
                </a:extLst>
              </p:cNvPr>
              <p:cNvSpPr/>
              <p:nvPr/>
            </p:nvSpPr>
            <p:spPr>
              <a:xfrm>
                <a:off x="11515905" y="5027196"/>
                <a:ext cx="3073951" cy="1635242"/>
              </a:xfrm>
              <a:prstGeom prst="chevron">
                <a:avLst>
                  <a:gd name="adj" fmla="val 20758"/>
                </a:avLst>
              </a:prstGeom>
              <a:solidFill>
                <a:srgbClr val="63C3D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Chevron 21">
                <a:extLst>
                  <a:ext uri="{FF2B5EF4-FFF2-40B4-BE49-F238E27FC236}">
                    <a16:creationId xmlns:a16="http://schemas.microsoft.com/office/drawing/2014/main" id="{C7FCF1AB-0662-AB4F-B690-F60285D8C193}"/>
                  </a:ext>
                </a:extLst>
              </p:cNvPr>
              <p:cNvSpPr/>
              <p:nvPr/>
            </p:nvSpPr>
            <p:spPr>
              <a:xfrm>
                <a:off x="8806905" y="5027196"/>
                <a:ext cx="3073953" cy="1635242"/>
              </a:xfrm>
              <a:prstGeom prst="chevron">
                <a:avLst>
                  <a:gd name="adj" fmla="val 20758"/>
                </a:avLst>
              </a:prstGeom>
              <a:solidFill>
                <a:srgbClr val="3E7E9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9144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Pentagon 22">
                <a:extLst>
                  <a:ext uri="{FF2B5EF4-FFF2-40B4-BE49-F238E27FC236}">
                    <a16:creationId xmlns:a16="http://schemas.microsoft.com/office/drawing/2014/main" id="{823B1687-6EBE-0B4E-BB2B-2F0BA90D8FAB}"/>
                  </a:ext>
                </a:extLst>
              </p:cNvPr>
              <p:cNvSpPr/>
              <p:nvPr userDrawn="1"/>
            </p:nvSpPr>
            <p:spPr>
              <a:xfrm>
                <a:off x="6588508" y="5027196"/>
                <a:ext cx="2583350" cy="1635242"/>
              </a:xfrm>
              <a:prstGeom prst="homePlate">
                <a:avLst>
                  <a:gd name="adj" fmla="val 22102"/>
                </a:avLst>
              </a:prstGeom>
              <a:solidFill>
                <a:srgbClr val="3A217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lIns="45720" tIns="0" bIns="45720" rtlCol="0" anchor="ctr" anchorCtr="0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0" name="Oval 24">
              <a:extLst>
                <a:ext uri="{FF2B5EF4-FFF2-40B4-BE49-F238E27FC236}">
                  <a16:creationId xmlns:a16="http://schemas.microsoft.com/office/drawing/2014/main" id="{CAF825E3-2DDA-9242-A58A-665E9FFB4BE8}"/>
                </a:ext>
              </a:extLst>
            </p:cNvPr>
            <p:cNvSpPr/>
            <p:nvPr/>
          </p:nvSpPr>
          <p:spPr>
            <a:xfrm>
              <a:off x="2446124" y="3494757"/>
              <a:ext cx="524365" cy="52436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1" name="Oval 25">
              <a:extLst>
                <a:ext uri="{FF2B5EF4-FFF2-40B4-BE49-F238E27FC236}">
                  <a16:creationId xmlns:a16="http://schemas.microsoft.com/office/drawing/2014/main" id="{9486C336-6363-B149-BECF-64F1FEFF9FF9}"/>
                </a:ext>
              </a:extLst>
            </p:cNvPr>
            <p:cNvSpPr/>
            <p:nvPr/>
          </p:nvSpPr>
          <p:spPr>
            <a:xfrm>
              <a:off x="4638775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42065456-D8A0-BF4D-86F3-F7124236C32F}"/>
                </a:ext>
              </a:extLst>
            </p:cNvPr>
            <p:cNvSpPr/>
            <p:nvPr/>
          </p:nvSpPr>
          <p:spPr>
            <a:xfrm>
              <a:off x="6836972" y="3494757"/>
              <a:ext cx="524365" cy="524365"/>
            </a:xfrm>
            <a:prstGeom prst="ellipse">
              <a:avLst/>
            </a:prstGeom>
            <a:solidFill>
              <a:srgbClr val="DFECF7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bIns="6858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Light"/>
                <a:ea typeface="+mn-ea"/>
                <a:cs typeface="Lato Light"/>
              </a:endParaRPr>
            </a:p>
          </p:txBody>
        </p:sp>
        <p:sp>
          <p:nvSpPr>
            <p:cNvPr id="73" name="Freeform 45">
              <a:extLst>
                <a:ext uri="{FF2B5EF4-FFF2-40B4-BE49-F238E27FC236}">
                  <a16:creationId xmlns:a16="http://schemas.microsoft.com/office/drawing/2014/main" id="{D93204A5-F80A-3E49-87CD-FB518E200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9433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2A3583A7-B4E5-6147-9552-883740409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7699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123CD4AD-DF24-4448-9D7D-A8DAC2F8D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4925" y="3645068"/>
              <a:ext cx="116418" cy="206158"/>
            </a:xfrm>
            <a:custGeom>
              <a:avLst/>
              <a:gdLst/>
              <a:ahLst/>
              <a:cxnLst>
                <a:cxn ang="0">
                  <a:pos x="4" y="21"/>
                </a:cxn>
                <a:cxn ang="0">
                  <a:pos x="67" y="84"/>
                </a:cxn>
                <a:cxn ang="0">
                  <a:pos x="3" y="148"/>
                </a:cxn>
                <a:cxn ang="0">
                  <a:pos x="3" y="148"/>
                </a:cxn>
                <a:cxn ang="0">
                  <a:pos x="0" y="156"/>
                </a:cxn>
                <a:cxn ang="0">
                  <a:pos x="12" y="168"/>
                </a:cxn>
                <a:cxn ang="0">
                  <a:pos x="20" y="165"/>
                </a:cxn>
                <a:cxn ang="0">
                  <a:pos x="20" y="165"/>
                </a:cxn>
                <a:cxn ang="0">
                  <a:pos x="92" y="93"/>
                </a:cxn>
                <a:cxn ang="0">
                  <a:pos x="92" y="93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6" y="84"/>
                </a:cxn>
                <a:cxn ang="0">
                  <a:pos x="92" y="75"/>
                </a:cxn>
                <a:cxn ang="0">
                  <a:pos x="92" y="75"/>
                </a:cxn>
                <a:cxn ang="0">
                  <a:pos x="20" y="3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0" y="12"/>
                </a:cxn>
                <a:cxn ang="0">
                  <a:pos x="4" y="21"/>
                </a:cxn>
              </a:cxnLst>
              <a:rect l="0" t="0" r="r" b="b"/>
              <a:pathLst>
                <a:path w="96" h="168">
                  <a:moveTo>
                    <a:pt x="4" y="21"/>
                  </a:moveTo>
                  <a:cubicBezTo>
                    <a:pt x="67" y="84"/>
                    <a:pt x="67" y="84"/>
                    <a:pt x="67" y="84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3" y="148"/>
                    <a:pt x="3" y="148"/>
                    <a:pt x="3" y="148"/>
                  </a:cubicBezTo>
                  <a:cubicBezTo>
                    <a:pt x="1" y="150"/>
                    <a:pt x="0" y="153"/>
                    <a:pt x="0" y="156"/>
                  </a:cubicBezTo>
                  <a:cubicBezTo>
                    <a:pt x="0" y="163"/>
                    <a:pt x="5" y="168"/>
                    <a:pt x="12" y="168"/>
                  </a:cubicBezTo>
                  <a:cubicBezTo>
                    <a:pt x="15" y="168"/>
                    <a:pt x="18" y="167"/>
                    <a:pt x="20" y="165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2" y="93"/>
                    <a:pt x="92" y="93"/>
                    <a:pt x="92" y="93"/>
                  </a:cubicBezTo>
                  <a:cubicBezTo>
                    <a:pt x="95" y="90"/>
                    <a:pt x="96" y="87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6" y="81"/>
                    <a:pt x="95" y="77"/>
                    <a:pt x="92" y="75"/>
                  </a:cubicBezTo>
                  <a:cubicBezTo>
                    <a:pt x="92" y="75"/>
                    <a:pt x="92" y="75"/>
                    <a:pt x="92" y="75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4" y="21"/>
                  </a:cubicBezTo>
                </a:path>
              </a:pathLst>
            </a:custGeom>
            <a:solidFill>
              <a:srgbClr val="5B9BD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8" name="Tijdelijke aanduiding voor tekst 2">
            <a:extLst>
              <a:ext uri="{FF2B5EF4-FFF2-40B4-BE49-F238E27FC236}">
                <a16:creationId xmlns:a16="http://schemas.microsoft.com/office/drawing/2014/main" id="{DBAC4D1D-E0DF-0446-90D9-38B19CF6A2D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877646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39" name="Tijdelijke aanduiding voor tekst 2">
            <a:extLst>
              <a:ext uri="{FF2B5EF4-FFF2-40B4-BE49-F238E27FC236}">
                <a16:creationId xmlns:a16="http://schemas.microsoft.com/office/drawing/2014/main" id="{06C9EAC4-5664-8248-A7A4-CDA3A008B09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79405" y="3981531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1" name="Tijdelijke aanduiding voor tekst 2">
            <a:extLst>
              <a:ext uri="{FF2B5EF4-FFF2-40B4-BE49-F238E27FC236}">
                <a16:creationId xmlns:a16="http://schemas.microsoft.com/office/drawing/2014/main" id="{08D4A1DF-5B7C-2F45-8C50-9EE9FCB9789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229606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43" name="Tijdelijke aanduiding voor tekst 2">
            <a:extLst>
              <a:ext uri="{FF2B5EF4-FFF2-40B4-BE49-F238E27FC236}">
                <a16:creationId xmlns:a16="http://schemas.microsoft.com/office/drawing/2014/main" id="{10AB7363-B31A-9541-9BA9-425CCA45B59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430288" y="3961665"/>
            <a:ext cx="1407860" cy="995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ChollaSans" pitchFamily="2" charset="77"/>
              </a:defRPr>
            </a:lvl1pPr>
          </a:lstStyle>
          <a:p>
            <a:r>
              <a:rPr lang="nl-NL" dirty="0"/>
              <a:t>Typ hier je tekst</a:t>
            </a:r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BA9FF4-6D69-081E-D6F9-C48C736AB1D0}"/>
              </a:ext>
            </a:extLst>
          </p:cNvPr>
          <p:cNvSpPr txBox="1">
            <a:spLocks/>
          </p:cNvSpPr>
          <p:nvPr userDrawn="1"/>
        </p:nvSpPr>
        <p:spPr>
          <a:xfrm>
            <a:off x="838200" y="2344"/>
            <a:ext cx="10515600" cy="743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</a:lstStyle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18" name="Tijdelijke aanduiding voor tekst 15">
            <a:extLst>
              <a:ext uri="{FF2B5EF4-FFF2-40B4-BE49-F238E27FC236}">
                <a16:creationId xmlns:a16="http://schemas.microsoft.com/office/drawing/2014/main" id="{DD6CDF9E-02DC-19C3-51C2-FEC6F39221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84202" y="3281012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19" name="Tijdelijke aanduiding voor tekst 15">
            <a:extLst>
              <a:ext uri="{FF2B5EF4-FFF2-40B4-BE49-F238E27FC236}">
                <a16:creationId xmlns:a16="http://schemas.microsoft.com/office/drawing/2014/main" id="{DC1A7B28-B290-A4DD-C33C-D63715C4C8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79406" y="3281012"/>
            <a:ext cx="1407860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0" name="Tijdelijke aanduiding voor tekst 15">
            <a:extLst>
              <a:ext uri="{FF2B5EF4-FFF2-40B4-BE49-F238E27FC236}">
                <a16:creationId xmlns:a16="http://schemas.microsoft.com/office/drawing/2014/main" id="{A96CFDF4-ABE1-D115-8BAA-088F48E8BE3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93540" y="3265363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  <p:sp>
        <p:nvSpPr>
          <p:cNvPr id="21" name="Tijdelijke aanduiding voor tekst 15">
            <a:extLst>
              <a:ext uri="{FF2B5EF4-FFF2-40B4-BE49-F238E27FC236}">
                <a16:creationId xmlns:a16="http://schemas.microsoft.com/office/drawing/2014/main" id="{DCA00BC8-54D4-B14F-B959-5D8B4B4234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844181" y="3282905"/>
            <a:ext cx="1498667" cy="327274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Typ hier je titel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73187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_Fot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afbeeldingen voor de titelpagina’s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330039" y="1173987"/>
            <a:ext cx="1136341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Meer foto’s kan je hier vinden</a:t>
            </a:r>
            <a:br>
              <a:rPr lang="nl-NL" sz="2000" b="1" dirty="0"/>
            </a:br>
            <a:r>
              <a:rPr lang="nl-NL" sz="2000" b="0" dirty="0">
                <a:solidFill>
                  <a:srgbClr val="63C3D1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V:\VIVO\Foto’s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b="1" dirty="0">
              <a:solidFill>
                <a:srgbClr val="63C3D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De foto’s zijn daar een beetje per sector en/of thema gegroepeerd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het mapje Care-er staan ook foto’s voor alle zorgberoepen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b="0" dirty="0">
                <a:solidFill>
                  <a:schemeClr val="bg1"/>
                </a:solidFill>
              </a:rPr>
              <a:t>In CANVA zit ook erg veel beeldmateriaal (</a:t>
            </a:r>
            <a:r>
              <a:rPr lang="nl-NL" sz="2000" b="0" i="1" dirty="0">
                <a:solidFill>
                  <a:schemeClr val="bg1"/>
                </a:solidFill>
              </a:rPr>
              <a:t>NB: elk team heeft een CANVA-account</a:t>
            </a:r>
            <a:r>
              <a:rPr lang="nl-NL" sz="2000" b="0" dirty="0">
                <a:solidFill>
                  <a:schemeClr val="bg1"/>
                </a:solidFill>
              </a:rPr>
              <a:t>)</a:t>
            </a:r>
            <a:br>
              <a:rPr lang="nl-NL" sz="2000" b="1" dirty="0"/>
            </a:br>
            <a:endParaRPr lang="nl-NL" sz="2000" b="1" dirty="0"/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Om een andere foto te gebruiken, doe je dit: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1. In de bovenste balk </a:t>
            </a:r>
            <a:r>
              <a:rPr lang="nl-NL" dirty="0" err="1">
                <a:solidFill>
                  <a:schemeClr val="bg1"/>
                </a:solidFill>
              </a:rPr>
              <a:t>Powerpoint</a:t>
            </a:r>
            <a:r>
              <a:rPr lang="nl-NL" dirty="0">
                <a:solidFill>
                  <a:schemeClr val="bg1"/>
                </a:solidFill>
              </a:rPr>
              <a:t>, kies je het tabblad Beeld</a:t>
            </a: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2. Op het volgende blad kies je bij Modelweergave: </a:t>
            </a:r>
            <a:r>
              <a:rPr lang="nl-NL" dirty="0" err="1">
                <a:solidFill>
                  <a:schemeClr val="bg1"/>
                </a:solidFill>
              </a:rPr>
              <a:t>Diamodel</a:t>
            </a:r>
            <a:endParaRPr lang="nl-NL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nl-NL" dirty="0">
                <a:solidFill>
                  <a:schemeClr val="bg1"/>
                </a:solidFill>
              </a:rPr>
              <a:t>3. Je kiest </a:t>
            </a:r>
            <a:r>
              <a:rPr lang="nl-NL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nl-NL" dirty="0">
                <a:solidFill>
                  <a:schemeClr val="bg1"/>
                </a:solidFill>
              </a:rPr>
              <a:t> de </a:t>
            </a:r>
            <a:r>
              <a:rPr lang="nl-NL" dirty="0" err="1">
                <a:solidFill>
                  <a:schemeClr val="bg1"/>
                </a:solidFill>
              </a:rPr>
              <a:t>linkerkolom</a:t>
            </a:r>
            <a:r>
              <a:rPr lang="nl-NL" dirty="0">
                <a:solidFill>
                  <a:schemeClr val="bg1"/>
                </a:solidFill>
              </a:rPr>
              <a:t> de titelslide die je wil bewerken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 4. Verwijder de foto die er staat, en plak de foto die jij wil in de plaats.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      Met rechtermuisknop plaats stel je voorgrond / achtergrond in</a:t>
            </a:r>
          </a:p>
          <a:p>
            <a:r>
              <a:rPr lang="nl-NL" dirty="0">
                <a:solidFill>
                  <a:schemeClr val="bg1"/>
                </a:solidFill>
              </a:rPr>
              <a:t>		</a:t>
            </a:r>
          </a:p>
          <a:p>
            <a:r>
              <a:rPr lang="nl-NL" dirty="0">
                <a:solidFill>
                  <a:schemeClr val="bg1"/>
                </a:solidFill>
              </a:rPr>
              <a:t>5. Daarna sluit je de modelweergave – en de dia is klaar met de foto die jij wil.</a:t>
            </a: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2EF8DBB-4156-7525-8CAE-9CDA7FFF2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3398" y="4219368"/>
            <a:ext cx="4717189" cy="73920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3A927A0-DFD0-AE5F-EAEC-BA928E797B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9761" y="3854476"/>
            <a:ext cx="5151566" cy="220999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0B83F7-29B2-4126-787C-19543EA2F82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20566" y="5582567"/>
            <a:ext cx="807790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19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28CF893B-60A0-76E4-00E9-03298A57B61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Andere illustraties / knoppen om te gebruiken</a:t>
            </a:r>
            <a:endParaRPr lang="nl-BE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knoppen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63C3D1"/>
                </a:solidFill>
                <a:hlinkClick r:id="rId2" action="ppaction://hlinkpres?slideindex=1&amp;slidetitle=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G:\Communicatie\Huisstijl\Templates\Powerpoint\elementen-voor-in-presentatie.pptx</a:t>
            </a:r>
            <a:endParaRPr lang="nl-NL" sz="2000" b="0" dirty="0">
              <a:solidFill>
                <a:srgbClr val="63C3D1"/>
              </a:solidFill>
            </a:endParaRPr>
          </a:p>
          <a:p>
            <a:endParaRPr lang="nl-NL" sz="2000" dirty="0"/>
          </a:p>
          <a:p>
            <a:endParaRPr lang="nl-NL" sz="2000" b="1" dirty="0"/>
          </a:p>
          <a:p>
            <a:r>
              <a:rPr lang="nl-NL" sz="2000" b="0" dirty="0">
                <a:solidFill>
                  <a:schemeClr val="bg1"/>
                </a:solidFill>
              </a:rPr>
              <a:t>Om deze knoppen te gebruiken, open je de presentatie.</a:t>
            </a:r>
            <a:br>
              <a:rPr lang="nl-NL" sz="2000" b="0" dirty="0">
                <a:solidFill>
                  <a:schemeClr val="bg1"/>
                </a:solidFill>
              </a:rPr>
            </a:br>
            <a:r>
              <a:rPr lang="nl-NL" sz="2000" b="0" dirty="0">
                <a:solidFill>
                  <a:schemeClr val="bg1"/>
                </a:solidFill>
              </a:rPr>
              <a:t>De knoppen zijn aparte afbeeldingen.</a:t>
            </a:r>
          </a:p>
          <a:p>
            <a:r>
              <a:rPr lang="nl-NL" sz="2000" b="0" dirty="0">
                <a:solidFill>
                  <a:schemeClr val="bg1"/>
                </a:solidFill>
              </a:rPr>
              <a:t>Knippen en plakken kan naar hartenlust.</a:t>
            </a:r>
          </a:p>
          <a:p>
            <a:endParaRPr lang="nl-NL" sz="2000" b="0" dirty="0">
              <a:solidFill>
                <a:schemeClr val="bg1"/>
              </a:solidFill>
            </a:endParaRPr>
          </a:p>
          <a:p>
            <a:endParaRPr lang="nl-NL" sz="2000" b="0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8C27DFF-E499-7B04-D93A-7CF3E6B5BC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8417" y="2431465"/>
            <a:ext cx="2514352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BD23BDF-A537-9C18-2BAC-10259E3E3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70033" y="3221311"/>
            <a:ext cx="2544869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811A7E-A000-C9E1-96B1-46F7B0EF72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81675" y="4291080"/>
            <a:ext cx="2473484" cy="1410931"/>
          </a:xfrm>
          <a:prstGeom prst="rect">
            <a:avLst/>
          </a:prstGeom>
          <a:ln>
            <a:solidFill>
              <a:srgbClr val="3E7E93"/>
            </a:solidFill>
          </a:ln>
        </p:spPr>
      </p:pic>
      <p:grpSp>
        <p:nvGrpSpPr>
          <p:cNvPr id="13" name="Group 385">
            <a:extLst>
              <a:ext uri="{FF2B5EF4-FFF2-40B4-BE49-F238E27FC236}">
                <a16:creationId xmlns:a16="http://schemas.microsoft.com/office/drawing/2014/main" id="{DF88D08B-0C3E-B7C0-8A67-424ECDB384FD}"/>
              </a:ext>
            </a:extLst>
          </p:cNvPr>
          <p:cNvGrpSpPr/>
          <p:nvPr/>
        </p:nvGrpSpPr>
        <p:grpSpPr>
          <a:xfrm>
            <a:off x="3827592" y="4109885"/>
            <a:ext cx="810909" cy="826624"/>
            <a:chOff x="8204200" y="5537200"/>
            <a:chExt cx="863600" cy="863600"/>
          </a:xfrm>
          <a:solidFill>
            <a:srgbClr val="3E7E93"/>
          </a:solidFill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64B1C080-CC69-F00D-A605-87180C4B2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6" name="Freeform 30">
              <a:extLst>
                <a:ext uri="{FF2B5EF4-FFF2-40B4-BE49-F238E27FC236}">
                  <a16:creationId xmlns:a16="http://schemas.microsoft.com/office/drawing/2014/main" id="{F396E676-594F-44BD-21BE-B0B29B2EC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7" name="Freeform 31">
              <a:extLst>
                <a:ext uri="{FF2B5EF4-FFF2-40B4-BE49-F238E27FC236}">
                  <a16:creationId xmlns:a16="http://schemas.microsoft.com/office/drawing/2014/main" id="{5D8D4243-7439-7D06-ACDC-24E445F286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1225" y="5886450"/>
              <a:ext cx="139700" cy="92075"/>
            </a:xfrm>
            <a:custGeom>
              <a:avLst/>
              <a:gdLst>
                <a:gd name="T0" fmla="*/ 88 w 88"/>
                <a:gd name="T1" fmla="*/ 0 h 58"/>
                <a:gd name="T2" fmla="*/ 30 w 88"/>
                <a:gd name="T3" fmla="*/ 58 h 58"/>
                <a:gd name="T4" fmla="*/ 0 w 88"/>
                <a:gd name="T5" fmla="*/ 2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58">
                  <a:moveTo>
                    <a:pt x="88" y="0"/>
                  </a:moveTo>
                  <a:lnTo>
                    <a:pt x="30" y="5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5C1B54F4-3EE2-347A-42E4-288CCFB9FA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4" name="Group 390">
            <a:extLst>
              <a:ext uri="{FF2B5EF4-FFF2-40B4-BE49-F238E27FC236}">
                <a16:creationId xmlns:a16="http://schemas.microsoft.com/office/drawing/2014/main" id="{994547CD-6EFB-6EAE-BE66-A8069D148671}"/>
              </a:ext>
            </a:extLst>
          </p:cNvPr>
          <p:cNvGrpSpPr/>
          <p:nvPr/>
        </p:nvGrpSpPr>
        <p:grpSpPr>
          <a:xfrm>
            <a:off x="1630388" y="4109885"/>
            <a:ext cx="810909" cy="826624"/>
            <a:chOff x="5664200" y="5537200"/>
            <a:chExt cx="863600" cy="863600"/>
          </a:xfrm>
          <a:solidFill>
            <a:srgbClr val="3E7E93"/>
          </a:solidFill>
        </p:grpSpPr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ED7D47D-019F-B1B8-AF12-6752ED095E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3" name="Freeform 111">
              <a:extLst>
                <a:ext uri="{FF2B5EF4-FFF2-40B4-BE49-F238E27FC236}">
                  <a16:creationId xmlns:a16="http://schemas.microsoft.com/office/drawing/2014/main" id="{23AB3A7B-11B3-AC73-664A-A5E194896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2325" y="5775325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4 w 202"/>
                <a:gd name="T9" fmla="*/ 158 h 202"/>
                <a:gd name="T10" fmla="*/ 172 w 202"/>
                <a:gd name="T11" fmla="*/ 172 h 202"/>
                <a:gd name="T12" fmla="*/ 158 w 202"/>
                <a:gd name="T13" fmla="*/ 184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0 w 202"/>
                <a:gd name="T23" fmla="*/ 200 h 202"/>
                <a:gd name="T24" fmla="*/ 62 w 202"/>
                <a:gd name="T25" fmla="*/ 194 h 202"/>
                <a:gd name="T26" fmla="*/ 44 w 202"/>
                <a:gd name="T27" fmla="*/ 184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0 h 202"/>
                <a:gd name="T42" fmla="*/ 8 w 202"/>
                <a:gd name="T43" fmla="*/ 62 h 202"/>
                <a:gd name="T44" fmla="*/ 18 w 202"/>
                <a:gd name="T45" fmla="*/ 44 h 202"/>
                <a:gd name="T46" fmla="*/ 30 w 202"/>
                <a:gd name="T47" fmla="*/ 30 h 202"/>
                <a:gd name="T48" fmla="*/ 44 w 202"/>
                <a:gd name="T49" fmla="*/ 18 h 202"/>
                <a:gd name="T50" fmla="*/ 62 w 202"/>
                <a:gd name="T51" fmla="*/ 8 h 202"/>
                <a:gd name="T52" fmla="*/ 80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4 w 202"/>
                <a:gd name="T67" fmla="*/ 44 h 202"/>
                <a:gd name="T68" fmla="*/ 194 w 202"/>
                <a:gd name="T69" fmla="*/ 62 h 202"/>
                <a:gd name="T70" fmla="*/ 200 w 202"/>
                <a:gd name="T71" fmla="*/ 80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4" y="158"/>
                  </a:lnTo>
                  <a:lnTo>
                    <a:pt x="172" y="172"/>
                  </a:lnTo>
                  <a:lnTo>
                    <a:pt x="158" y="184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0" y="200"/>
                  </a:lnTo>
                  <a:lnTo>
                    <a:pt x="62" y="194"/>
                  </a:lnTo>
                  <a:lnTo>
                    <a:pt x="44" y="184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0"/>
                  </a:lnTo>
                  <a:lnTo>
                    <a:pt x="8" y="62"/>
                  </a:lnTo>
                  <a:lnTo>
                    <a:pt x="18" y="44"/>
                  </a:lnTo>
                  <a:lnTo>
                    <a:pt x="30" y="30"/>
                  </a:lnTo>
                  <a:lnTo>
                    <a:pt x="44" y="18"/>
                  </a:lnTo>
                  <a:lnTo>
                    <a:pt x="62" y="8"/>
                  </a:lnTo>
                  <a:lnTo>
                    <a:pt x="80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4" y="44"/>
                  </a:lnTo>
                  <a:lnTo>
                    <a:pt x="194" y="62"/>
                  </a:lnTo>
                  <a:lnTo>
                    <a:pt x="200" y="80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4" name="Line 112">
              <a:extLst>
                <a:ext uri="{FF2B5EF4-FFF2-40B4-BE49-F238E27FC236}">
                  <a16:creationId xmlns:a16="http://schemas.microsoft.com/office/drawing/2014/main" id="{A4343868-823C-7723-5BCB-E5208DF5C7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78550" y="6051550"/>
              <a:ext cx="111125" cy="11112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5" name="Group 394">
            <a:extLst>
              <a:ext uri="{FF2B5EF4-FFF2-40B4-BE49-F238E27FC236}">
                <a16:creationId xmlns:a16="http://schemas.microsoft.com/office/drawing/2014/main" id="{BE9F524E-C42C-5431-C488-135C3DD86413}"/>
              </a:ext>
            </a:extLst>
          </p:cNvPr>
          <p:cNvGrpSpPr/>
          <p:nvPr/>
        </p:nvGrpSpPr>
        <p:grpSpPr>
          <a:xfrm>
            <a:off x="2722211" y="4119001"/>
            <a:ext cx="810909" cy="826624"/>
            <a:chOff x="6934200" y="5537200"/>
            <a:chExt cx="863600" cy="863600"/>
          </a:xfrm>
          <a:solidFill>
            <a:srgbClr val="3E7E93"/>
          </a:solidFill>
        </p:grpSpPr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20D7823C-2ECE-7A08-6E87-379296601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DAE96802-BA83-3280-1EFE-A2636A01E5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150" y="5772150"/>
              <a:ext cx="320675" cy="320675"/>
            </a:xfrm>
            <a:custGeom>
              <a:avLst/>
              <a:gdLst>
                <a:gd name="T0" fmla="*/ 202 w 202"/>
                <a:gd name="T1" fmla="*/ 102 h 202"/>
                <a:gd name="T2" fmla="*/ 202 w 202"/>
                <a:gd name="T3" fmla="*/ 102 h 202"/>
                <a:gd name="T4" fmla="*/ 200 w 202"/>
                <a:gd name="T5" fmla="*/ 122 h 202"/>
                <a:gd name="T6" fmla="*/ 194 w 202"/>
                <a:gd name="T7" fmla="*/ 140 h 202"/>
                <a:gd name="T8" fmla="*/ 186 w 202"/>
                <a:gd name="T9" fmla="*/ 158 h 202"/>
                <a:gd name="T10" fmla="*/ 172 w 202"/>
                <a:gd name="T11" fmla="*/ 172 h 202"/>
                <a:gd name="T12" fmla="*/ 158 w 202"/>
                <a:gd name="T13" fmla="*/ 186 h 202"/>
                <a:gd name="T14" fmla="*/ 140 w 202"/>
                <a:gd name="T15" fmla="*/ 194 h 202"/>
                <a:gd name="T16" fmla="*/ 122 w 202"/>
                <a:gd name="T17" fmla="*/ 200 h 202"/>
                <a:gd name="T18" fmla="*/ 102 w 202"/>
                <a:gd name="T19" fmla="*/ 202 h 202"/>
                <a:gd name="T20" fmla="*/ 102 w 202"/>
                <a:gd name="T21" fmla="*/ 202 h 202"/>
                <a:gd name="T22" fmla="*/ 82 w 202"/>
                <a:gd name="T23" fmla="*/ 200 h 202"/>
                <a:gd name="T24" fmla="*/ 62 w 202"/>
                <a:gd name="T25" fmla="*/ 194 h 202"/>
                <a:gd name="T26" fmla="*/ 46 w 202"/>
                <a:gd name="T27" fmla="*/ 186 h 202"/>
                <a:gd name="T28" fmla="*/ 30 w 202"/>
                <a:gd name="T29" fmla="*/ 172 h 202"/>
                <a:gd name="T30" fmla="*/ 18 w 202"/>
                <a:gd name="T31" fmla="*/ 158 h 202"/>
                <a:gd name="T32" fmla="*/ 8 w 202"/>
                <a:gd name="T33" fmla="*/ 140 h 202"/>
                <a:gd name="T34" fmla="*/ 2 w 202"/>
                <a:gd name="T35" fmla="*/ 122 h 202"/>
                <a:gd name="T36" fmla="*/ 0 w 202"/>
                <a:gd name="T37" fmla="*/ 102 h 202"/>
                <a:gd name="T38" fmla="*/ 0 w 202"/>
                <a:gd name="T39" fmla="*/ 102 h 202"/>
                <a:gd name="T40" fmla="*/ 2 w 202"/>
                <a:gd name="T41" fmla="*/ 82 h 202"/>
                <a:gd name="T42" fmla="*/ 8 w 202"/>
                <a:gd name="T43" fmla="*/ 62 h 202"/>
                <a:gd name="T44" fmla="*/ 18 w 202"/>
                <a:gd name="T45" fmla="*/ 46 h 202"/>
                <a:gd name="T46" fmla="*/ 30 w 202"/>
                <a:gd name="T47" fmla="*/ 30 h 202"/>
                <a:gd name="T48" fmla="*/ 46 w 202"/>
                <a:gd name="T49" fmla="*/ 18 h 202"/>
                <a:gd name="T50" fmla="*/ 62 w 202"/>
                <a:gd name="T51" fmla="*/ 8 h 202"/>
                <a:gd name="T52" fmla="*/ 82 w 202"/>
                <a:gd name="T53" fmla="*/ 2 h 202"/>
                <a:gd name="T54" fmla="*/ 102 w 202"/>
                <a:gd name="T55" fmla="*/ 0 h 202"/>
                <a:gd name="T56" fmla="*/ 102 w 202"/>
                <a:gd name="T57" fmla="*/ 0 h 202"/>
                <a:gd name="T58" fmla="*/ 122 w 202"/>
                <a:gd name="T59" fmla="*/ 2 h 202"/>
                <a:gd name="T60" fmla="*/ 140 w 202"/>
                <a:gd name="T61" fmla="*/ 8 h 202"/>
                <a:gd name="T62" fmla="*/ 158 w 202"/>
                <a:gd name="T63" fmla="*/ 18 h 202"/>
                <a:gd name="T64" fmla="*/ 172 w 202"/>
                <a:gd name="T65" fmla="*/ 30 h 202"/>
                <a:gd name="T66" fmla="*/ 186 w 202"/>
                <a:gd name="T67" fmla="*/ 46 h 202"/>
                <a:gd name="T68" fmla="*/ 194 w 202"/>
                <a:gd name="T69" fmla="*/ 62 h 202"/>
                <a:gd name="T70" fmla="*/ 200 w 202"/>
                <a:gd name="T71" fmla="*/ 82 h 202"/>
                <a:gd name="T72" fmla="*/ 202 w 202"/>
                <a:gd name="T73" fmla="*/ 102 h 202"/>
                <a:gd name="T74" fmla="*/ 202 w 202"/>
                <a:gd name="T75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2" h="202">
                  <a:moveTo>
                    <a:pt x="202" y="102"/>
                  </a:moveTo>
                  <a:lnTo>
                    <a:pt x="202" y="102"/>
                  </a:lnTo>
                  <a:lnTo>
                    <a:pt x="200" y="122"/>
                  </a:lnTo>
                  <a:lnTo>
                    <a:pt x="194" y="140"/>
                  </a:lnTo>
                  <a:lnTo>
                    <a:pt x="186" y="158"/>
                  </a:lnTo>
                  <a:lnTo>
                    <a:pt x="172" y="172"/>
                  </a:lnTo>
                  <a:lnTo>
                    <a:pt x="158" y="186"/>
                  </a:lnTo>
                  <a:lnTo>
                    <a:pt x="140" y="194"/>
                  </a:lnTo>
                  <a:lnTo>
                    <a:pt x="122" y="200"/>
                  </a:lnTo>
                  <a:lnTo>
                    <a:pt x="102" y="202"/>
                  </a:lnTo>
                  <a:lnTo>
                    <a:pt x="102" y="202"/>
                  </a:lnTo>
                  <a:lnTo>
                    <a:pt x="82" y="200"/>
                  </a:lnTo>
                  <a:lnTo>
                    <a:pt x="62" y="194"/>
                  </a:lnTo>
                  <a:lnTo>
                    <a:pt x="46" y="186"/>
                  </a:lnTo>
                  <a:lnTo>
                    <a:pt x="30" y="172"/>
                  </a:lnTo>
                  <a:lnTo>
                    <a:pt x="18" y="158"/>
                  </a:lnTo>
                  <a:lnTo>
                    <a:pt x="8" y="140"/>
                  </a:lnTo>
                  <a:lnTo>
                    <a:pt x="2" y="122"/>
                  </a:lnTo>
                  <a:lnTo>
                    <a:pt x="0" y="102"/>
                  </a:lnTo>
                  <a:lnTo>
                    <a:pt x="0" y="102"/>
                  </a:lnTo>
                  <a:lnTo>
                    <a:pt x="2" y="82"/>
                  </a:lnTo>
                  <a:lnTo>
                    <a:pt x="8" y="62"/>
                  </a:lnTo>
                  <a:lnTo>
                    <a:pt x="18" y="46"/>
                  </a:lnTo>
                  <a:lnTo>
                    <a:pt x="30" y="30"/>
                  </a:lnTo>
                  <a:lnTo>
                    <a:pt x="46" y="18"/>
                  </a:lnTo>
                  <a:lnTo>
                    <a:pt x="62" y="8"/>
                  </a:lnTo>
                  <a:lnTo>
                    <a:pt x="82" y="2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122" y="2"/>
                  </a:lnTo>
                  <a:lnTo>
                    <a:pt x="140" y="8"/>
                  </a:lnTo>
                  <a:lnTo>
                    <a:pt x="158" y="18"/>
                  </a:lnTo>
                  <a:lnTo>
                    <a:pt x="172" y="30"/>
                  </a:lnTo>
                  <a:lnTo>
                    <a:pt x="186" y="46"/>
                  </a:lnTo>
                  <a:lnTo>
                    <a:pt x="194" y="62"/>
                  </a:lnTo>
                  <a:lnTo>
                    <a:pt x="200" y="82"/>
                  </a:lnTo>
                  <a:lnTo>
                    <a:pt x="202" y="102"/>
                  </a:lnTo>
                  <a:lnTo>
                    <a:pt x="202" y="102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0" name="Freeform 114">
              <a:extLst>
                <a:ext uri="{FF2B5EF4-FFF2-40B4-BE49-F238E27FC236}">
                  <a16:creationId xmlns:a16="http://schemas.microsoft.com/office/drawing/2014/main" id="{1EEF52C4-F6B8-2614-F5FD-2554C3608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950" y="5822950"/>
              <a:ext cx="111125" cy="111125"/>
            </a:xfrm>
            <a:custGeom>
              <a:avLst/>
              <a:gdLst>
                <a:gd name="T0" fmla="*/ 0 w 70"/>
                <a:gd name="T1" fmla="*/ 70 h 70"/>
                <a:gd name="T2" fmla="*/ 0 w 70"/>
                <a:gd name="T3" fmla="*/ 70 h 70"/>
                <a:gd name="T4" fmla="*/ 2 w 70"/>
                <a:gd name="T5" fmla="*/ 56 h 70"/>
                <a:gd name="T6" fmla="*/ 6 w 70"/>
                <a:gd name="T7" fmla="*/ 42 h 70"/>
                <a:gd name="T8" fmla="*/ 12 w 70"/>
                <a:gd name="T9" fmla="*/ 32 h 70"/>
                <a:gd name="T10" fmla="*/ 22 w 70"/>
                <a:gd name="T11" fmla="*/ 20 h 70"/>
                <a:gd name="T12" fmla="*/ 32 w 70"/>
                <a:gd name="T13" fmla="*/ 12 h 70"/>
                <a:gd name="T14" fmla="*/ 42 w 70"/>
                <a:gd name="T15" fmla="*/ 6 h 70"/>
                <a:gd name="T16" fmla="*/ 56 w 70"/>
                <a:gd name="T17" fmla="*/ 2 h 70"/>
                <a:gd name="T18" fmla="*/ 70 w 70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0" h="70">
                  <a:moveTo>
                    <a:pt x="0" y="70"/>
                  </a:moveTo>
                  <a:lnTo>
                    <a:pt x="0" y="70"/>
                  </a:lnTo>
                  <a:lnTo>
                    <a:pt x="2" y="56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22" y="20"/>
                  </a:lnTo>
                  <a:lnTo>
                    <a:pt x="32" y="12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31" name="Freeform 115">
              <a:extLst>
                <a:ext uri="{FF2B5EF4-FFF2-40B4-BE49-F238E27FC236}">
                  <a16:creationId xmlns:a16="http://schemas.microsoft.com/office/drawing/2014/main" id="{803A836B-8BDF-2B0C-5A31-4F48247D2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9975" y="6022975"/>
              <a:ext cx="130175" cy="130175"/>
            </a:xfrm>
            <a:custGeom>
              <a:avLst/>
              <a:gdLst>
                <a:gd name="T0" fmla="*/ 28 w 82"/>
                <a:gd name="T1" fmla="*/ 0 h 82"/>
                <a:gd name="T2" fmla="*/ 78 w 82"/>
                <a:gd name="T3" fmla="*/ 50 h 82"/>
                <a:gd name="T4" fmla="*/ 78 w 82"/>
                <a:gd name="T5" fmla="*/ 50 h 82"/>
                <a:gd name="T6" fmla="*/ 82 w 82"/>
                <a:gd name="T7" fmla="*/ 56 h 82"/>
                <a:gd name="T8" fmla="*/ 82 w 82"/>
                <a:gd name="T9" fmla="*/ 62 h 82"/>
                <a:gd name="T10" fmla="*/ 82 w 82"/>
                <a:gd name="T11" fmla="*/ 68 h 82"/>
                <a:gd name="T12" fmla="*/ 78 w 82"/>
                <a:gd name="T13" fmla="*/ 74 h 82"/>
                <a:gd name="T14" fmla="*/ 74 w 82"/>
                <a:gd name="T15" fmla="*/ 78 h 82"/>
                <a:gd name="T16" fmla="*/ 74 w 82"/>
                <a:gd name="T17" fmla="*/ 78 h 82"/>
                <a:gd name="T18" fmla="*/ 68 w 82"/>
                <a:gd name="T19" fmla="*/ 82 h 82"/>
                <a:gd name="T20" fmla="*/ 62 w 82"/>
                <a:gd name="T21" fmla="*/ 82 h 82"/>
                <a:gd name="T22" fmla="*/ 56 w 82"/>
                <a:gd name="T23" fmla="*/ 82 h 82"/>
                <a:gd name="T24" fmla="*/ 50 w 82"/>
                <a:gd name="T25" fmla="*/ 78 h 82"/>
                <a:gd name="T26" fmla="*/ 0 w 82"/>
                <a:gd name="T27" fmla="*/ 2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2" h="82">
                  <a:moveTo>
                    <a:pt x="28" y="0"/>
                  </a:moveTo>
                  <a:lnTo>
                    <a:pt x="78" y="50"/>
                  </a:lnTo>
                  <a:lnTo>
                    <a:pt x="78" y="50"/>
                  </a:lnTo>
                  <a:lnTo>
                    <a:pt x="82" y="56"/>
                  </a:lnTo>
                  <a:lnTo>
                    <a:pt x="82" y="62"/>
                  </a:lnTo>
                  <a:lnTo>
                    <a:pt x="82" y="68"/>
                  </a:lnTo>
                  <a:lnTo>
                    <a:pt x="78" y="74"/>
                  </a:lnTo>
                  <a:lnTo>
                    <a:pt x="74" y="78"/>
                  </a:lnTo>
                  <a:lnTo>
                    <a:pt x="74" y="78"/>
                  </a:lnTo>
                  <a:lnTo>
                    <a:pt x="68" y="82"/>
                  </a:lnTo>
                  <a:lnTo>
                    <a:pt x="62" y="82"/>
                  </a:lnTo>
                  <a:lnTo>
                    <a:pt x="56" y="82"/>
                  </a:lnTo>
                  <a:lnTo>
                    <a:pt x="50" y="78"/>
                  </a:lnTo>
                  <a:lnTo>
                    <a:pt x="0" y="28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6" name="Group 399">
            <a:extLst>
              <a:ext uri="{FF2B5EF4-FFF2-40B4-BE49-F238E27FC236}">
                <a16:creationId xmlns:a16="http://schemas.microsoft.com/office/drawing/2014/main" id="{EBD9B8E2-6C6C-277B-916C-DD8521D8A675}"/>
              </a:ext>
            </a:extLst>
          </p:cNvPr>
          <p:cNvGrpSpPr/>
          <p:nvPr/>
        </p:nvGrpSpPr>
        <p:grpSpPr>
          <a:xfrm>
            <a:off x="532952" y="4100350"/>
            <a:ext cx="810909" cy="826624"/>
            <a:chOff x="4394200" y="5537200"/>
            <a:chExt cx="863600" cy="863600"/>
          </a:xfrm>
          <a:solidFill>
            <a:srgbClr val="3E7E93"/>
          </a:solidFill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882D62B7-73A7-9B59-2637-3B9380FB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4200" y="553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1" name="Freeform 161">
              <a:extLst>
                <a:ext uri="{FF2B5EF4-FFF2-40B4-BE49-F238E27FC236}">
                  <a16:creationId xmlns:a16="http://schemas.microsoft.com/office/drawing/2014/main" id="{7640C7AA-08A6-2FB1-7F5C-D62D55E6B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1075" y="5765800"/>
              <a:ext cx="146050" cy="406400"/>
            </a:xfrm>
            <a:custGeom>
              <a:avLst/>
              <a:gdLst>
                <a:gd name="T0" fmla="*/ 46 w 92"/>
                <a:gd name="T1" fmla="*/ 256 h 256"/>
                <a:gd name="T2" fmla="*/ 46 w 92"/>
                <a:gd name="T3" fmla="*/ 256 h 256"/>
                <a:gd name="T4" fmla="*/ 46 w 92"/>
                <a:gd name="T5" fmla="*/ 248 h 256"/>
                <a:gd name="T6" fmla="*/ 44 w 92"/>
                <a:gd name="T7" fmla="*/ 238 h 256"/>
                <a:gd name="T8" fmla="*/ 46 w 92"/>
                <a:gd name="T9" fmla="*/ 228 h 256"/>
                <a:gd name="T10" fmla="*/ 50 w 92"/>
                <a:gd name="T11" fmla="*/ 216 h 256"/>
                <a:gd name="T12" fmla="*/ 58 w 92"/>
                <a:gd name="T13" fmla="*/ 202 h 256"/>
                <a:gd name="T14" fmla="*/ 72 w 92"/>
                <a:gd name="T15" fmla="*/ 190 h 256"/>
                <a:gd name="T16" fmla="*/ 82 w 92"/>
                <a:gd name="T17" fmla="*/ 184 h 256"/>
                <a:gd name="T18" fmla="*/ 92 w 92"/>
                <a:gd name="T19" fmla="*/ 178 h 256"/>
                <a:gd name="T20" fmla="*/ 92 w 92"/>
                <a:gd name="T21" fmla="*/ 178 h 256"/>
                <a:gd name="T22" fmla="*/ 78 w 92"/>
                <a:gd name="T23" fmla="*/ 162 h 256"/>
                <a:gd name="T24" fmla="*/ 62 w 92"/>
                <a:gd name="T25" fmla="*/ 146 h 256"/>
                <a:gd name="T26" fmla="*/ 46 w 92"/>
                <a:gd name="T27" fmla="*/ 124 h 256"/>
                <a:gd name="T28" fmla="*/ 28 w 92"/>
                <a:gd name="T29" fmla="*/ 96 h 256"/>
                <a:gd name="T30" fmla="*/ 14 w 92"/>
                <a:gd name="T31" fmla="*/ 66 h 256"/>
                <a:gd name="T32" fmla="*/ 8 w 92"/>
                <a:gd name="T33" fmla="*/ 50 h 256"/>
                <a:gd name="T34" fmla="*/ 4 w 92"/>
                <a:gd name="T35" fmla="*/ 34 h 256"/>
                <a:gd name="T36" fmla="*/ 0 w 92"/>
                <a:gd name="T37" fmla="*/ 18 h 256"/>
                <a:gd name="T38" fmla="*/ 0 w 92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256">
                  <a:moveTo>
                    <a:pt x="46" y="256"/>
                  </a:moveTo>
                  <a:lnTo>
                    <a:pt x="46" y="256"/>
                  </a:lnTo>
                  <a:lnTo>
                    <a:pt x="46" y="248"/>
                  </a:lnTo>
                  <a:lnTo>
                    <a:pt x="44" y="238"/>
                  </a:lnTo>
                  <a:lnTo>
                    <a:pt x="46" y="228"/>
                  </a:lnTo>
                  <a:lnTo>
                    <a:pt x="50" y="216"/>
                  </a:lnTo>
                  <a:lnTo>
                    <a:pt x="58" y="202"/>
                  </a:lnTo>
                  <a:lnTo>
                    <a:pt x="72" y="190"/>
                  </a:lnTo>
                  <a:lnTo>
                    <a:pt x="82" y="184"/>
                  </a:lnTo>
                  <a:lnTo>
                    <a:pt x="92" y="178"/>
                  </a:lnTo>
                  <a:lnTo>
                    <a:pt x="92" y="178"/>
                  </a:lnTo>
                  <a:lnTo>
                    <a:pt x="78" y="162"/>
                  </a:lnTo>
                  <a:lnTo>
                    <a:pt x="62" y="146"/>
                  </a:lnTo>
                  <a:lnTo>
                    <a:pt x="46" y="124"/>
                  </a:lnTo>
                  <a:lnTo>
                    <a:pt x="28" y="96"/>
                  </a:lnTo>
                  <a:lnTo>
                    <a:pt x="14" y="66"/>
                  </a:lnTo>
                  <a:lnTo>
                    <a:pt x="8" y="50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0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2" name="Freeform 162">
              <a:extLst>
                <a:ext uri="{FF2B5EF4-FFF2-40B4-BE49-F238E27FC236}">
                  <a16:creationId xmlns:a16="http://schemas.microsoft.com/office/drawing/2014/main" id="{C41624A1-1484-0F7C-E6B1-9ED2B66C6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1850" y="5765800"/>
              <a:ext cx="149225" cy="406400"/>
            </a:xfrm>
            <a:custGeom>
              <a:avLst/>
              <a:gdLst>
                <a:gd name="T0" fmla="*/ 46 w 94"/>
                <a:gd name="T1" fmla="*/ 256 h 256"/>
                <a:gd name="T2" fmla="*/ 46 w 94"/>
                <a:gd name="T3" fmla="*/ 256 h 256"/>
                <a:gd name="T4" fmla="*/ 48 w 94"/>
                <a:gd name="T5" fmla="*/ 248 h 256"/>
                <a:gd name="T6" fmla="*/ 48 w 94"/>
                <a:gd name="T7" fmla="*/ 238 h 256"/>
                <a:gd name="T8" fmla="*/ 46 w 94"/>
                <a:gd name="T9" fmla="*/ 228 h 256"/>
                <a:gd name="T10" fmla="*/ 42 w 94"/>
                <a:gd name="T11" fmla="*/ 216 h 256"/>
                <a:gd name="T12" fmla="*/ 34 w 94"/>
                <a:gd name="T13" fmla="*/ 202 h 256"/>
                <a:gd name="T14" fmla="*/ 20 w 94"/>
                <a:gd name="T15" fmla="*/ 190 h 256"/>
                <a:gd name="T16" fmla="*/ 12 w 94"/>
                <a:gd name="T17" fmla="*/ 184 h 256"/>
                <a:gd name="T18" fmla="*/ 0 w 94"/>
                <a:gd name="T19" fmla="*/ 178 h 256"/>
                <a:gd name="T20" fmla="*/ 0 w 94"/>
                <a:gd name="T21" fmla="*/ 178 h 256"/>
                <a:gd name="T22" fmla="*/ 14 w 94"/>
                <a:gd name="T23" fmla="*/ 162 h 256"/>
                <a:gd name="T24" fmla="*/ 30 w 94"/>
                <a:gd name="T25" fmla="*/ 146 h 256"/>
                <a:gd name="T26" fmla="*/ 46 w 94"/>
                <a:gd name="T27" fmla="*/ 124 h 256"/>
                <a:gd name="T28" fmla="*/ 64 w 94"/>
                <a:gd name="T29" fmla="*/ 96 h 256"/>
                <a:gd name="T30" fmla="*/ 78 w 94"/>
                <a:gd name="T31" fmla="*/ 66 h 256"/>
                <a:gd name="T32" fmla="*/ 84 w 94"/>
                <a:gd name="T33" fmla="*/ 50 h 256"/>
                <a:gd name="T34" fmla="*/ 90 w 94"/>
                <a:gd name="T35" fmla="*/ 34 h 256"/>
                <a:gd name="T36" fmla="*/ 92 w 94"/>
                <a:gd name="T37" fmla="*/ 18 h 256"/>
                <a:gd name="T38" fmla="*/ 94 w 94"/>
                <a:gd name="T3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256">
                  <a:moveTo>
                    <a:pt x="46" y="256"/>
                  </a:moveTo>
                  <a:lnTo>
                    <a:pt x="46" y="256"/>
                  </a:lnTo>
                  <a:lnTo>
                    <a:pt x="48" y="248"/>
                  </a:lnTo>
                  <a:lnTo>
                    <a:pt x="48" y="238"/>
                  </a:lnTo>
                  <a:lnTo>
                    <a:pt x="46" y="228"/>
                  </a:lnTo>
                  <a:lnTo>
                    <a:pt x="42" y="216"/>
                  </a:lnTo>
                  <a:lnTo>
                    <a:pt x="34" y="202"/>
                  </a:lnTo>
                  <a:lnTo>
                    <a:pt x="20" y="190"/>
                  </a:lnTo>
                  <a:lnTo>
                    <a:pt x="12" y="184"/>
                  </a:lnTo>
                  <a:lnTo>
                    <a:pt x="0" y="178"/>
                  </a:lnTo>
                  <a:lnTo>
                    <a:pt x="0" y="178"/>
                  </a:lnTo>
                  <a:lnTo>
                    <a:pt x="14" y="162"/>
                  </a:lnTo>
                  <a:lnTo>
                    <a:pt x="30" y="146"/>
                  </a:lnTo>
                  <a:lnTo>
                    <a:pt x="46" y="124"/>
                  </a:lnTo>
                  <a:lnTo>
                    <a:pt x="64" y="96"/>
                  </a:lnTo>
                  <a:lnTo>
                    <a:pt x="78" y="66"/>
                  </a:lnTo>
                  <a:lnTo>
                    <a:pt x="84" y="50"/>
                  </a:lnTo>
                  <a:lnTo>
                    <a:pt x="90" y="34"/>
                  </a:lnTo>
                  <a:lnTo>
                    <a:pt x="92" y="18"/>
                  </a:lnTo>
                  <a:lnTo>
                    <a:pt x="94" y="0"/>
                  </a:lnTo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3" name="Line 163">
              <a:extLst>
                <a:ext uri="{FF2B5EF4-FFF2-40B4-BE49-F238E27FC236}">
                  <a16:creationId xmlns:a16="http://schemas.microsoft.com/office/drawing/2014/main" id="{BC6BA90B-627C-F34E-A0C0-EEA6F9D656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91075" y="5765800"/>
              <a:ext cx="0" cy="23495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4" name="Freeform 164">
              <a:extLst>
                <a:ext uri="{FF2B5EF4-FFF2-40B4-BE49-F238E27FC236}">
                  <a16:creationId xmlns:a16="http://schemas.microsoft.com/office/drawing/2014/main" id="{0B54168B-C045-67D5-E721-8147DB0347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8850" y="6000750"/>
              <a:ext cx="44450" cy="44450"/>
            </a:xfrm>
            <a:custGeom>
              <a:avLst/>
              <a:gdLst>
                <a:gd name="T0" fmla="*/ 0 w 28"/>
                <a:gd name="T1" fmla="*/ 14 h 28"/>
                <a:gd name="T2" fmla="*/ 0 w 28"/>
                <a:gd name="T3" fmla="*/ 14 h 28"/>
                <a:gd name="T4" fmla="*/ 0 w 28"/>
                <a:gd name="T5" fmla="*/ 8 h 28"/>
                <a:gd name="T6" fmla="*/ 4 w 28"/>
                <a:gd name="T7" fmla="*/ 4 h 28"/>
                <a:gd name="T8" fmla="*/ 8 w 28"/>
                <a:gd name="T9" fmla="*/ 0 h 28"/>
                <a:gd name="T10" fmla="*/ 14 w 28"/>
                <a:gd name="T11" fmla="*/ 0 h 28"/>
                <a:gd name="T12" fmla="*/ 14 w 28"/>
                <a:gd name="T13" fmla="*/ 0 h 28"/>
                <a:gd name="T14" fmla="*/ 18 w 28"/>
                <a:gd name="T15" fmla="*/ 0 h 28"/>
                <a:gd name="T16" fmla="*/ 24 w 28"/>
                <a:gd name="T17" fmla="*/ 4 h 28"/>
                <a:gd name="T18" fmla="*/ 26 w 28"/>
                <a:gd name="T19" fmla="*/ 8 h 28"/>
                <a:gd name="T20" fmla="*/ 28 w 28"/>
                <a:gd name="T21" fmla="*/ 14 h 28"/>
                <a:gd name="T22" fmla="*/ 28 w 28"/>
                <a:gd name="T23" fmla="*/ 14 h 28"/>
                <a:gd name="T24" fmla="*/ 26 w 28"/>
                <a:gd name="T25" fmla="*/ 20 h 28"/>
                <a:gd name="T26" fmla="*/ 24 w 28"/>
                <a:gd name="T27" fmla="*/ 24 h 28"/>
                <a:gd name="T28" fmla="*/ 18 w 28"/>
                <a:gd name="T29" fmla="*/ 26 h 28"/>
                <a:gd name="T30" fmla="*/ 14 w 28"/>
                <a:gd name="T31" fmla="*/ 28 h 28"/>
                <a:gd name="T32" fmla="*/ 14 w 28"/>
                <a:gd name="T33" fmla="*/ 28 h 28"/>
                <a:gd name="T34" fmla="*/ 8 w 28"/>
                <a:gd name="T35" fmla="*/ 26 h 28"/>
                <a:gd name="T36" fmla="*/ 4 w 28"/>
                <a:gd name="T37" fmla="*/ 24 h 28"/>
                <a:gd name="T38" fmla="*/ 0 w 28"/>
                <a:gd name="T39" fmla="*/ 20 h 28"/>
                <a:gd name="T40" fmla="*/ 0 w 28"/>
                <a:gd name="T41" fmla="*/ 14 h 28"/>
                <a:gd name="T42" fmla="*/ 0 w 28"/>
                <a:gd name="T43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" h="28">
                  <a:moveTo>
                    <a:pt x="0" y="14"/>
                  </a:moveTo>
                  <a:lnTo>
                    <a:pt x="0" y="14"/>
                  </a:lnTo>
                  <a:lnTo>
                    <a:pt x="0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6" y="8"/>
                  </a:lnTo>
                  <a:lnTo>
                    <a:pt x="28" y="14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28"/>
                  </a:lnTo>
                  <a:lnTo>
                    <a:pt x="14" y="28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5" name="Line 165">
              <a:extLst>
                <a:ext uri="{FF2B5EF4-FFF2-40B4-BE49-F238E27FC236}">
                  <a16:creationId xmlns:a16="http://schemas.microsoft.com/office/drawing/2014/main" id="{14047E4B-926B-5900-55EF-A7CF3198FB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57725" y="6172200"/>
              <a:ext cx="26670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6" name="Line 166">
              <a:extLst>
                <a:ext uri="{FF2B5EF4-FFF2-40B4-BE49-F238E27FC236}">
                  <a16:creationId xmlns:a16="http://schemas.microsoft.com/office/drawing/2014/main" id="{959A2FC3-77A4-DFEA-252F-D0747C5AF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02200" y="5819775"/>
              <a:ext cx="107950" cy="0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27" name="Line 167">
              <a:extLst>
                <a:ext uri="{FF2B5EF4-FFF2-40B4-BE49-F238E27FC236}">
                  <a16:creationId xmlns:a16="http://schemas.microsoft.com/office/drawing/2014/main" id="{36116890-5BE2-FE8A-0DFC-C266E8DC3F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56175" y="5765800"/>
              <a:ext cx="0" cy="104775"/>
            </a:xfrm>
            <a:prstGeom prst="line">
              <a:avLst/>
            </a:pr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  <p:grpSp>
        <p:nvGrpSpPr>
          <p:cNvPr id="17" name="Group 408">
            <a:extLst>
              <a:ext uri="{FF2B5EF4-FFF2-40B4-BE49-F238E27FC236}">
                <a16:creationId xmlns:a16="http://schemas.microsoft.com/office/drawing/2014/main" id="{B1F8FA4D-C478-8A22-654D-2C51A95A61F9}"/>
              </a:ext>
            </a:extLst>
          </p:cNvPr>
          <p:cNvGrpSpPr/>
          <p:nvPr/>
        </p:nvGrpSpPr>
        <p:grpSpPr>
          <a:xfrm>
            <a:off x="4919352" y="4119002"/>
            <a:ext cx="810909" cy="826624"/>
            <a:chOff x="6934200" y="457200"/>
            <a:chExt cx="863600" cy="863600"/>
          </a:xfrm>
          <a:solidFill>
            <a:srgbClr val="3E7E93"/>
          </a:solidFill>
        </p:grpSpPr>
        <p:sp>
          <p:nvSpPr>
            <p:cNvPr id="18" name="Freeform 25">
              <a:extLst>
                <a:ext uri="{FF2B5EF4-FFF2-40B4-BE49-F238E27FC236}">
                  <a16:creationId xmlns:a16="http://schemas.microsoft.com/office/drawing/2014/main" id="{FAE3BB29-0E13-29B8-642D-985032E20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457200"/>
              <a:ext cx="863600" cy="863600"/>
            </a:xfrm>
            <a:custGeom>
              <a:avLst/>
              <a:gdLst>
                <a:gd name="T0" fmla="*/ 544 w 544"/>
                <a:gd name="T1" fmla="*/ 272 h 544"/>
                <a:gd name="T2" fmla="*/ 538 w 544"/>
                <a:gd name="T3" fmla="*/ 326 h 544"/>
                <a:gd name="T4" fmla="*/ 522 w 544"/>
                <a:gd name="T5" fmla="*/ 378 h 544"/>
                <a:gd name="T6" fmla="*/ 498 w 544"/>
                <a:gd name="T7" fmla="*/ 424 h 544"/>
                <a:gd name="T8" fmla="*/ 464 w 544"/>
                <a:gd name="T9" fmla="*/ 464 h 544"/>
                <a:gd name="T10" fmla="*/ 424 w 544"/>
                <a:gd name="T11" fmla="*/ 498 h 544"/>
                <a:gd name="T12" fmla="*/ 378 w 544"/>
                <a:gd name="T13" fmla="*/ 522 h 544"/>
                <a:gd name="T14" fmla="*/ 326 w 544"/>
                <a:gd name="T15" fmla="*/ 538 h 544"/>
                <a:gd name="T16" fmla="*/ 272 w 544"/>
                <a:gd name="T17" fmla="*/ 544 h 544"/>
                <a:gd name="T18" fmla="*/ 244 w 544"/>
                <a:gd name="T19" fmla="*/ 542 h 544"/>
                <a:gd name="T20" fmla="*/ 192 w 544"/>
                <a:gd name="T21" fmla="*/ 532 h 544"/>
                <a:gd name="T22" fmla="*/ 142 w 544"/>
                <a:gd name="T23" fmla="*/ 512 h 544"/>
                <a:gd name="T24" fmla="*/ 98 w 544"/>
                <a:gd name="T25" fmla="*/ 482 h 544"/>
                <a:gd name="T26" fmla="*/ 62 w 544"/>
                <a:gd name="T27" fmla="*/ 446 h 544"/>
                <a:gd name="T28" fmla="*/ 32 w 544"/>
                <a:gd name="T29" fmla="*/ 402 h 544"/>
                <a:gd name="T30" fmla="*/ 12 w 544"/>
                <a:gd name="T31" fmla="*/ 352 h 544"/>
                <a:gd name="T32" fmla="*/ 2 w 544"/>
                <a:gd name="T33" fmla="*/ 300 h 544"/>
                <a:gd name="T34" fmla="*/ 0 w 544"/>
                <a:gd name="T35" fmla="*/ 272 h 544"/>
                <a:gd name="T36" fmla="*/ 6 w 544"/>
                <a:gd name="T37" fmla="*/ 218 h 544"/>
                <a:gd name="T38" fmla="*/ 22 w 544"/>
                <a:gd name="T39" fmla="*/ 166 h 544"/>
                <a:gd name="T40" fmla="*/ 46 w 544"/>
                <a:gd name="T41" fmla="*/ 120 h 544"/>
                <a:gd name="T42" fmla="*/ 80 w 544"/>
                <a:gd name="T43" fmla="*/ 80 h 544"/>
                <a:gd name="T44" fmla="*/ 120 w 544"/>
                <a:gd name="T45" fmla="*/ 46 h 544"/>
                <a:gd name="T46" fmla="*/ 166 w 544"/>
                <a:gd name="T47" fmla="*/ 22 h 544"/>
                <a:gd name="T48" fmla="*/ 218 w 544"/>
                <a:gd name="T49" fmla="*/ 6 h 544"/>
                <a:gd name="T50" fmla="*/ 272 w 544"/>
                <a:gd name="T51" fmla="*/ 0 h 544"/>
                <a:gd name="T52" fmla="*/ 300 w 544"/>
                <a:gd name="T53" fmla="*/ 2 h 544"/>
                <a:gd name="T54" fmla="*/ 352 w 544"/>
                <a:gd name="T55" fmla="*/ 12 h 544"/>
                <a:gd name="T56" fmla="*/ 402 w 544"/>
                <a:gd name="T57" fmla="*/ 32 h 544"/>
                <a:gd name="T58" fmla="*/ 446 w 544"/>
                <a:gd name="T59" fmla="*/ 62 h 544"/>
                <a:gd name="T60" fmla="*/ 482 w 544"/>
                <a:gd name="T61" fmla="*/ 98 h 544"/>
                <a:gd name="T62" fmla="*/ 512 w 544"/>
                <a:gd name="T63" fmla="*/ 142 h 544"/>
                <a:gd name="T64" fmla="*/ 532 w 544"/>
                <a:gd name="T65" fmla="*/ 192 h 544"/>
                <a:gd name="T66" fmla="*/ 542 w 544"/>
                <a:gd name="T67" fmla="*/ 244 h 544"/>
                <a:gd name="T68" fmla="*/ 544 w 544"/>
                <a:gd name="T69" fmla="*/ 27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4" h="544">
                  <a:moveTo>
                    <a:pt x="544" y="272"/>
                  </a:moveTo>
                  <a:lnTo>
                    <a:pt x="544" y="272"/>
                  </a:lnTo>
                  <a:lnTo>
                    <a:pt x="542" y="300"/>
                  </a:lnTo>
                  <a:lnTo>
                    <a:pt x="538" y="326"/>
                  </a:lnTo>
                  <a:lnTo>
                    <a:pt x="532" y="352"/>
                  </a:lnTo>
                  <a:lnTo>
                    <a:pt x="522" y="378"/>
                  </a:lnTo>
                  <a:lnTo>
                    <a:pt x="512" y="402"/>
                  </a:lnTo>
                  <a:lnTo>
                    <a:pt x="498" y="424"/>
                  </a:lnTo>
                  <a:lnTo>
                    <a:pt x="482" y="446"/>
                  </a:lnTo>
                  <a:lnTo>
                    <a:pt x="464" y="464"/>
                  </a:lnTo>
                  <a:lnTo>
                    <a:pt x="446" y="482"/>
                  </a:lnTo>
                  <a:lnTo>
                    <a:pt x="424" y="498"/>
                  </a:lnTo>
                  <a:lnTo>
                    <a:pt x="402" y="512"/>
                  </a:lnTo>
                  <a:lnTo>
                    <a:pt x="378" y="522"/>
                  </a:lnTo>
                  <a:lnTo>
                    <a:pt x="352" y="532"/>
                  </a:lnTo>
                  <a:lnTo>
                    <a:pt x="326" y="538"/>
                  </a:lnTo>
                  <a:lnTo>
                    <a:pt x="300" y="542"/>
                  </a:lnTo>
                  <a:lnTo>
                    <a:pt x="272" y="544"/>
                  </a:lnTo>
                  <a:lnTo>
                    <a:pt x="272" y="544"/>
                  </a:lnTo>
                  <a:lnTo>
                    <a:pt x="244" y="542"/>
                  </a:lnTo>
                  <a:lnTo>
                    <a:pt x="218" y="538"/>
                  </a:lnTo>
                  <a:lnTo>
                    <a:pt x="192" y="532"/>
                  </a:lnTo>
                  <a:lnTo>
                    <a:pt x="166" y="522"/>
                  </a:lnTo>
                  <a:lnTo>
                    <a:pt x="142" y="512"/>
                  </a:lnTo>
                  <a:lnTo>
                    <a:pt x="120" y="498"/>
                  </a:lnTo>
                  <a:lnTo>
                    <a:pt x="98" y="482"/>
                  </a:lnTo>
                  <a:lnTo>
                    <a:pt x="80" y="464"/>
                  </a:lnTo>
                  <a:lnTo>
                    <a:pt x="62" y="446"/>
                  </a:lnTo>
                  <a:lnTo>
                    <a:pt x="46" y="424"/>
                  </a:lnTo>
                  <a:lnTo>
                    <a:pt x="32" y="402"/>
                  </a:lnTo>
                  <a:lnTo>
                    <a:pt x="22" y="378"/>
                  </a:lnTo>
                  <a:lnTo>
                    <a:pt x="12" y="352"/>
                  </a:lnTo>
                  <a:lnTo>
                    <a:pt x="6" y="326"/>
                  </a:lnTo>
                  <a:lnTo>
                    <a:pt x="2" y="300"/>
                  </a:lnTo>
                  <a:lnTo>
                    <a:pt x="0" y="272"/>
                  </a:lnTo>
                  <a:lnTo>
                    <a:pt x="0" y="272"/>
                  </a:lnTo>
                  <a:lnTo>
                    <a:pt x="2" y="244"/>
                  </a:lnTo>
                  <a:lnTo>
                    <a:pt x="6" y="218"/>
                  </a:lnTo>
                  <a:lnTo>
                    <a:pt x="12" y="192"/>
                  </a:lnTo>
                  <a:lnTo>
                    <a:pt x="22" y="166"/>
                  </a:lnTo>
                  <a:lnTo>
                    <a:pt x="32" y="142"/>
                  </a:lnTo>
                  <a:lnTo>
                    <a:pt x="46" y="120"/>
                  </a:lnTo>
                  <a:lnTo>
                    <a:pt x="62" y="98"/>
                  </a:lnTo>
                  <a:lnTo>
                    <a:pt x="80" y="80"/>
                  </a:lnTo>
                  <a:lnTo>
                    <a:pt x="98" y="62"/>
                  </a:lnTo>
                  <a:lnTo>
                    <a:pt x="120" y="46"/>
                  </a:lnTo>
                  <a:lnTo>
                    <a:pt x="142" y="32"/>
                  </a:lnTo>
                  <a:lnTo>
                    <a:pt x="166" y="22"/>
                  </a:lnTo>
                  <a:lnTo>
                    <a:pt x="192" y="12"/>
                  </a:lnTo>
                  <a:lnTo>
                    <a:pt x="218" y="6"/>
                  </a:lnTo>
                  <a:lnTo>
                    <a:pt x="244" y="2"/>
                  </a:lnTo>
                  <a:lnTo>
                    <a:pt x="272" y="0"/>
                  </a:lnTo>
                  <a:lnTo>
                    <a:pt x="272" y="0"/>
                  </a:lnTo>
                  <a:lnTo>
                    <a:pt x="300" y="2"/>
                  </a:lnTo>
                  <a:lnTo>
                    <a:pt x="326" y="6"/>
                  </a:lnTo>
                  <a:lnTo>
                    <a:pt x="352" y="12"/>
                  </a:lnTo>
                  <a:lnTo>
                    <a:pt x="378" y="22"/>
                  </a:lnTo>
                  <a:lnTo>
                    <a:pt x="402" y="32"/>
                  </a:lnTo>
                  <a:lnTo>
                    <a:pt x="424" y="46"/>
                  </a:lnTo>
                  <a:lnTo>
                    <a:pt x="446" y="62"/>
                  </a:lnTo>
                  <a:lnTo>
                    <a:pt x="464" y="80"/>
                  </a:lnTo>
                  <a:lnTo>
                    <a:pt x="482" y="98"/>
                  </a:lnTo>
                  <a:lnTo>
                    <a:pt x="498" y="120"/>
                  </a:lnTo>
                  <a:lnTo>
                    <a:pt x="512" y="142"/>
                  </a:lnTo>
                  <a:lnTo>
                    <a:pt x="522" y="166"/>
                  </a:lnTo>
                  <a:lnTo>
                    <a:pt x="532" y="192"/>
                  </a:lnTo>
                  <a:lnTo>
                    <a:pt x="538" y="218"/>
                  </a:lnTo>
                  <a:lnTo>
                    <a:pt x="542" y="244"/>
                  </a:lnTo>
                  <a:lnTo>
                    <a:pt x="544" y="272"/>
                  </a:lnTo>
                  <a:lnTo>
                    <a:pt x="544" y="2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  <p:sp>
          <p:nvSpPr>
            <p:cNvPr id="19" name="Freeform 41">
              <a:extLst>
                <a:ext uri="{FF2B5EF4-FFF2-40B4-BE49-F238E27FC236}">
                  <a16:creationId xmlns:a16="http://schemas.microsoft.com/office/drawing/2014/main" id="{E36BCD13-1B32-6E41-24A6-E09EBCE29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850" y="688975"/>
              <a:ext cx="368300" cy="400050"/>
            </a:xfrm>
            <a:custGeom>
              <a:avLst/>
              <a:gdLst>
                <a:gd name="T0" fmla="*/ 0 w 232"/>
                <a:gd name="T1" fmla="*/ 242 h 252"/>
                <a:gd name="T2" fmla="*/ 64 w 232"/>
                <a:gd name="T3" fmla="*/ 242 h 252"/>
                <a:gd name="T4" fmla="*/ 74 w 232"/>
                <a:gd name="T5" fmla="*/ 242 h 252"/>
                <a:gd name="T6" fmla="*/ 108 w 232"/>
                <a:gd name="T7" fmla="*/ 250 h 252"/>
                <a:gd name="T8" fmla="*/ 138 w 232"/>
                <a:gd name="T9" fmla="*/ 252 h 252"/>
                <a:gd name="T10" fmla="*/ 190 w 232"/>
                <a:gd name="T11" fmla="*/ 248 h 252"/>
                <a:gd name="T12" fmla="*/ 204 w 232"/>
                <a:gd name="T13" fmla="*/ 242 h 252"/>
                <a:gd name="T14" fmla="*/ 208 w 232"/>
                <a:gd name="T15" fmla="*/ 236 h 252"/>
                <a:gd name="T16" fmla="*/ 210 w 232"/>
                <a:gd name="T17" fmla="*/ 228 h 252"/>
                <a:gd name="T18" fmla="*/ 206 w 232"/>
                <a:gd name="T19" fmla="*/ 218 h 252"/>
                <a:gd name="T20" fmla="*/ 204 w 232"/>
                <a:gd name="T21" fmla="*/ 214 h 252"/>
                <a:gd name="T22" fmla="*/ 214 w 232"/>
                <a:gd name="T23" fmla="*/ 210 h 252"/>
                <a:gd name="T24" fmla="*/ 224 w 232"/>
                <a:gd name="T25" fmla="*/ 200 h 252"/>
                <a:gd name="T26" fmla="*/ 224 w 232"/>
                <a:gd name="T27" fmla="*/ 194 h 252"/>
                <a:gd name="T28" fmla="*/ 220 w 232"/>
                <a:gd name="T29" fmla="*/ 180 h 252"/>
                <a:gd name="T30" fmla="*/ 216 w 232"/>
                <a:gd name="T31" fmla="*/ 176 h 252"/>
                <a:gd name="T32" fmla="*/ 230 w 232"/>
                <a:gd name="T33" fmla="*/ 164 h 252"/>
                <a:gd name="T34" fmla="*/ 232 w 232"/>
                <a:gd name="T35" fmla="*/ 156 h 252"/>
                <a:gd name="T36" fmla="*/ 230 w 232"/>
                <a:gd name="T37" fmla="*/ 146 h 252"/>
                <a:gd name="T38" fmla="*/ 220 w 232"/>
                <a:gd name="T39" fmla="*/ 136 h 252"/>
                <a:gd name="T40" fmla="*/ 222 w 232"/>
                <a:gd name="T41" fmla="*/ 136 h 252"/>
                <a:gd name="T42" fmla="*/ 230 w 232"/>
                <a:gd name="T43" fmla="*/ 126 h 252"/>
                <a:gd name="T44" fmla="*/ 232 w 232"/>
                <a:gd name="T45" fmla="*/ 116 h 252"/>
                <a:gd name="T46" fmla="*/ 228 w 232"/>
                <a:gd name="T47" fmla="*/ 106 h 252"/>
                <a:gd name="T48" fmla="*/ 216 w 232"/>
                <a:gd name="T49" fmla="*/ 98 h 252"/>
                <a:gd name="T50" fmla="*/ 214 w 232"/>
                <a:gd name="T51" fmla="*/ 96 h 252"/>
                <a:gd name="T52" fmla="*/ 150 w 232"/>
                <a:gd name="T53" fmla="*/ 96 h 252"/>
                <a:gd name="T54" fmla="*/ 144 w 232"/>
                <a:gd name="T55" fmla="*/ 90 h 252"/>
                <a:gd name="T56" fmla="*/ 146 w 232"/>
                <a:gd name="T57" fmla="*/ 74 h 252"/>
                <a:gd name="T58" fmla="*/ 154 w 232"/>
                <a:gd name="T59" fmla="*/ 54 h 252"/>
                <a:gd name="T60" fmla="*/ 158 w 232"/>
                <a:gd name="T61" fmla="*/ 32 h 252"/>
                <a:gd name="T62" fmla="*/ 156 w 232"/>
                <a:gd name="T63" fmla="*/ 22 h 252"/>
                <a:gd name="T64" fmla="*/ 146 w 232"/>
                <a:gd name="T65" fmla="*/ 4 h 252"/>
                <a:gd name="T66" fmla="*/ 136 w 232"/>
                <a:gd name="T67" fmla="*/ 0 h 252"/>
                <a:gd name="T68" fmla="*/ 134 w 232"/>
                <a:gd name="T69" fmla="*/ 0 h 252"/>
                <a:gd name="T70" fmla="*/ 130 w 232"/>
                <a:gd name="T71" fmla="*/ 10 h 252"/>
                <a:gd name="T72" fmla="*/ 128 w 232"/>
                <a:gd name="T73" fmla="*/ 18 h 252"/>
                <a:gd name="T74" fmla="*/ 114 w 232"/>
                <a:gd name="T75" fmla="*/ 46 h 252"/>
                <a:gd name="T76" fmla="*/ 104 w 232"/>
                <a:gd name="T77" fmla="*/ 60 h 252"/>
                <a:gd name="T78" fmla="*/ 62 w 232"/>
                <a:gd name="T79" fmla="*/ 120 h 252"/>
                <a:gd name="T80" fmla="*/ 56 w 232"/>
                <a:gd name="T81" fmla="*/ 128 h 252"/>
                <a:gd name="T82" fmla="*/ 38 w 232"/>
                <a:gd name="T83" fmla="*/ 142 h 252"/>
                <a:gd name="T84" fmla="*/ 18 w 232"/>
                <a:gd name="T85" fmla="*/ 146 h 252"/>
                <a:gd name="T86" fmla="*/ 0 w 232"/>
                <a:gd name="T87" fmla="*/ 148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32" h="252">
                  <a:moveTo>
                    <a:pt x="0" y="148"/>
                  </a:moveTo>
                  <a:lnTo>
                    <a:pt x="0" y="242"/>
                  </a:lnTo>
                  <a:lnTo>
                    <a:pt x="0" y="242"/>
                  </a:lnTo>
                  <a:lnTo>
                    <a:pt x="64" y="242"/>
                  </a:lnTo>
                  <a:lnTo>
                    <a:pt x="64" y="242"/>
                  </a:lnTo>
                  <a:lnTo>
                    <a:pt x="74" y="242"/>
                  </a:lnTo>
                  <a:lnTo>
                    <a:pt x="86" y="246"/>
                  </a:lnTo>
                  <a:lnTo>
                    <a:pt x="108" y="250"/>
                  </a:lnTo>
                  <a:lnTo>
                    <a:pt x="138" y="252"/>
                  </a:lnTo>
                  <a:lnTo>
                    <a:pt x="138" y="252"/>
                  </a:lnTo>
                  <a:lnTo>
                    <a:pt x="168" y="250"/>
                  </a:lnTo>
                  <a:lnTo>
                    <a:pt x="190" y="248"/>
                  </a:lnTo>
                  <a:lnTo>
                    <a:pt x="198" y="246"/>
                  </a:lnTo>
                  <a:lnTo>
                    <a:pt x="204" y="242"/>
                  </a:lnTo>
                  <a:lnTo>
                    <a:pt x="206" y="238"/>
                  </a:lnTo>
                  <a:lnTo>
                    <a:pt x="208" y="236"/>
                  </a:lnTo>
                  <a:lnTo>
                    <a:pt x="208" y="236"/>
                  </a:lnTo>
                  <a:lnTo>
                    <a:pt x="210" y="228"/>
                  </a:lnTo>
                  <a:lnTo>
                    <a:pt x="208" y="222"/>
                  </a:lnTo>
                  <a:lnTo>
                    <a:pt x="206" y="218"/>
                  </a:lnTo>
                  <a:lnTo>
                    <a:pt x="204" y="214"/>
                  </a:lnTo>
                  <a:lnTo>
                    <a:pt x="204" y="214"/>
                  </a:lnTo>
                  <a:lnTo>
                    <a:pt x="208" y="214"/>
                  </a:lnTo>
                  <a:lnTo>
                    <a:pt x="214" y="210"/>
                  </a:lnTo>
                  <a:lnTo>
                    <a:pt x="222" y="204"/>
                  </a:lnTo>
                  <a:lnTo>
                    <a:pt x="224" y="200"/>
                  </a:lnTo>
                  <a:lnTo>
                    <a:pt x="224" y="194"/>
                  </a:lnTo>
                  <a:lnTo>
                    <a:pt x="224" y="194"/>
                  </a:lnTo>
                  <a:lnTo>
                    <a:pt x="224" y="186"/>
                  </a:lnTo>
                  <a:lnTo>
                    <a:pt x="220" y="180"/>
                  </a:lnTo>
                  <a:lnTo>
                    <a:pt x="216" y="176"/>
                  </a:lnTo>
                  <a:lnTo>
                    <a:pt x="216" y="176"/>
                  </a:lnTo>
                  <a:lnTo>
                    <a:pt x="224" y="172"/>
                  </a:lnTo>
                  <a:lnTo>
                    <a:pt x="230" y="164"/>
                  </a:lnTo>
                  <a:lnTo>
                    <a:pt x="230" y="160"/>
                  </a:lnTo>
                  <a:lnTo>
                    <a:pt x="232" y="156"/>
                  </a:lnTo>
                  <a:lnTo>
                    <a:pt x="232" y="156"/>
                  </a:lnTo>
                  <a:lnTo>
                    <a:pt x="230" y="146"/>
                  </a:lnTo>
                  <a:lnTo>
                    <a:pt x="226" y="140"/>
                  </a:lnTo>
                  <a:lnTo>
                    <a:pt x="220" y="136"/>
                  </a:lnTo>
                  <a:lnTo>
                    <a:pt x="220" y="136"/>
                  </a:lnTo>
                  <a:lnTo>
                    <a:pt x="222" y="136"/>
                  </a:lnTo>
                  <a:lnTo>
                    <a:pt x="226" y="132"/>
                  </a:lnTo>
                  <a:lnTo>
                    <a:pt x="230" y="126"/>
                  </a:lnTo>
                  <a:lnTo>
                    <a:pt x="232" y="116"/>
                  </a:lnTo>
                  <a:lnTo>
                    <a:pt x="232" y="116"/>
                  </a:lnTo>
                  <a:lnTo>
                    <a:pt x="230" y="110"/>
                  </a:lnTo>
                  <a:lnTo>
                    <a:pt x="228" y="106"/>
                  </a:lnTo>
                  <a:lnTo>
                    <a:pt x="222" y="100"/>
                  </a:lnTo>
                  <a:lnTo>
                    <a:pt x="216" y="98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50" y="96"/>
                  </a:lnTo>
                  <a:lnTo>
                    <a:pt x="150" y="96"/>
                  </a:lnTo>
                  <a:lnTo>
                    <a:pt x="146" y="94"/>
                  </a:lnTo>
                  <a:lnTo>
                    <a:pt x="144" y="90"/>
                  </a:lnTo>
                  <a:lnTo>
                    <a:pt x="142" y="84"/>
                  </a:lnTo>
                  <a:lnTo>
                    <a:pt x="146" y="74"/>
                  </a:lnTo>
                  <a:lnTo>
                    <a:pt x="146" y="74"/>
                  </a:lnTo>
                  <a:lnTo>
                    <a:pt x="154" y="54"/>
                  </a:lnTo>
                  <a:lnTo>
                    <a:pt x="156" y="42"/>
                  </a:lnTo>
                  <a:lnTo>
                    <a:pt x="158" y="32"/>
                  </a:lnTo>
                  <a:lnTo>
                    <a:pt x="158" y="32"/>
                  </a:lnTo>
                  <a:lnTo>
                    <a:pt x="156" y="22"/>
                  </a:lnTo>
                  <a:lnTo>
                    <a:pt x="152" y="12"/>
                  </a:lnTo>
                  <a:lnTo>
                    <a:pt x="146" y="4"/>
                  </a:lnTo>
                  <a:lnTo>
                    <a:pt x="142" y="2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4" y="0"/>
                  </a:lnTo>
                  <a:lnTo>
                    <a:pt x="132" y="2"/>
                  </a:lnTo>
                  <a:lnTo>
                    <a:pt x="130" y="10"/>
                  </a:lnTo>
                  <a:lnTo>
                    <a:pt x="130" y="10"/>
                  </a:lnTo>
                  <a:lnTo>
                    <a:pt x="128" y="18"/>
                  </a:lnTo>
                  <a:lnTo>
                    <a:pt x="122" y="30"/>
                  </a:lnTo>
                  <a:lnTo>
                    <a:pt x="114" y="4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82" y="88"/>
                  </a:lnTo>
                  <a:lnTo>
                    <a:pt x="62" y="120"/>
                  </a:lnTo>
                  <a:lnTo>
                    <a:pt x="62" y="120"/>
                  </a:lnTo>
                  <a:lnTo>
                    <a:pt x="56" y="128"/>
                  </a:lnTo>
                  <a:lnTo>
                    <a:pt x="50" y="134"/>
                  </a:lnTo>
                  <a:lnTo>
                    <a:pt x="38" y="142"/>
                  </a:lnTo>
                  <a:lnTo>
                    <a:pt x="28" y="146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0" y="148"/>
                  </a:lnTo>
                  <a:lnTo>
                    <a:pt x="0" y="148"/>
                  </a:lnTo>
                  <a:close/>
                </a:path>
              </a:pathLst>
            </a:custGeom>
            <a:grpFill/>
            <a:ln w="2540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MY"/>
            </a:p>
          </p:txBody>
        </p:sp>
      </p:grpSp>
    </p:spTree>
    <p:extLst>
      <p:ext uri="{BB962C8B-B14F-4D97-AF65-F5344CB8AC3E}">
        <p14:creationId xmlns:p14="http://schemas.microsoft.com/office/powerpoint/2010/main" val="1487631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ulp-huisstij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1EB07BDE-AC35-B8F1-6904-0EAEF5190FEA}"/>
              </a:ext>
            </a:extLst>
          </p:cNvPr>
          <p:cNvSpPr txBox="1"/>
          <p:nvPr userDrawn="1"/>
        </p:nvSpPr>
        <p:spPr>
          <a:xfrm>
            <a:off x="435006" y="1349406"/>
            <a:ext cx="11363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rgbClr val="3E7E93"/>
                </a:solidFill>
              </a:rPr>
              <a:t>De huisstijlgids vind je hier:</a:t>
            </a:r>
            <a:br>
              <a:rPr lang="nl-NL" sz="2000" b="1" dirty="0">
                <a:solidFill>
                  <a:srgbClr val="3E7E93"/>
                </a:solidFill>
              </a:rPr>
            </a:br>
            <a:r>
              <a:rPr lang="nl-NL" sz="2000" b="0" dirty="0">
                <a:solidFill>
                  <a:srgbClr val="19A79E"/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G:\Communicatie\Huisstijl\Handleiding huisstijl\Huistijlgids-Vivo-2022.pdf</a:t>
            </a:r>
            <a:endParaRPr lang="nl-NL" sz="2000" b="0" dirty="0">
              <a:solidFill>
                <a:srgbClr val="19A79E"/>
              </a:solidFill>
            </a:endParaRPr>
          </a:p>
          <a:p>
            <a:endParaRPr lang="nl-NL" sz="2000" dirty="0"/>
          </a:p>
          <a:p>
            <a:r>
              <a:rPr lang="nl-NL" sz="2000" b="0" dirty="0">
                <a:solidFill>
                  <a:schemeClr val="bg1"/>
                </a:solidFill>
              </a:rPr>
              <a:t>De kleuren:</a:t>
            </a:r>
          </a:p>
          <a:p>
            <a:endParaRPr lang="nl-NL" sz="2000" b="1" dirty="0"/>
          </a:p>
          <a:p>
            <a:endParaRPr lang="nl-NL" sz="2000" b="1" dirty="0"/>
          </a:p>
          <a:p>
            <a:endParaRPr lang="nl-NL" sz="2000" b="1" dirty="0"/>
          </a:p>
          <a:p>
            <a:endParaRPr lang="nl-NL" dirty="0"/>
          </a:p>
          <a:p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C3A2A7F-FBA1-18B6-790B-569A3D06B944}"/>
              </a:ext>
            </a:extLst>
          </p:cNvPr>
          <p:cNvSpPr txBox="1"/>
          <p:nvPr userDrawn="1"/>
        </p:nvSpPr>
        <p:spPr>
          <a:xfrm>
            <a:off x="250054" y="295869"/>
            <a:ext cx="11691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Huisstijl en huisstijlkleuren</a:t>
            </a:r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BEAE6CC-5416-C773-50A4-0D8F9AE9F6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68256" y="2202778"/>
            <a:ext cx="2972710" cy="327923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D2F64B-59D1-AC40-9FAC-76772A14B53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998481" y="2206960"/>
            <a:ext cx="2829158" cy="44512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AD9BA5C2-660D-F3B6-70DB-75B36589B3E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81583" y="1517585"/>
            <a:ext cx="3338922" cy="399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1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1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jeans&#10;&#10;Automatisch gegenereerde beschrijving">
            <a:extLst>
              <a:ext uri="{FF2B5EF4-FFF2-40B4-BE49-F238E27FC236}">
                <a16:creationId xmlns:a16="http://schemas.microsoft.com/office/drawing/2014/main" id="{380BE684-6366-7167-F228-96A0D67626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8876"/>
            <a:ext cx="12192000" cy="8128000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EFA8F564-01CA-95B7-B5D7-F934BF2A83E5}"/>
              </a:ext>
            </a:extLst>
          </p:cNvPr>
          <p:cNvSpPr/>
          <p:nvPr userDrawn="1"/>
        </p:nvSpPr>
        <p:spPr>
          <a:xfrm>
            <a:off x="2067449" y="1989445"/>
            <a:ext cx="8057100" cy="2621280"/>
          </a:xfrm>
          <a:prstGeom prst="roundRect">
            <a:avLst/>
          </a:prstGeom>
          <a:solidFill>
            <a:srgbClr val="3E7E93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B17D654-BFCC-4998-8ED2-31AD0E47A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9399" y="2971800"/>
            <a:ext cx="6553199" cy="914400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je titel</a:t>
            </a:r>
          </a:p>
        </p:txBody>
      </p:sp>
      <p:pic>
        <p:nvPicPr>
          <p:cNvPr id="9" name="Afbeelding 8" descr="Afbeelding met logo, Lettertype, tekst, Graphics&#10;&#10;Automatisch gegenereerde beschrijving">
            <a:extLst>
              <a:ext uri="{FF2B5EF4-FFF2-40B4-BE49-F238E27FC236}">
                <a16:creationId xmlns:a16="http://schemas.microsoft.com/office/drawing/2014/main" id="{AF57AFD8-2EA2-96FC-20D4-78C772B4A4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945" y="5443340"/>
            <a:ext cx="1213968" cy="12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87274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B712B00-9321-054E-AFA5-D501288B4D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47" b="52047"/>
          <a:stretch/>
        </p:blipFill>
        <p:spPr>
          <a:xfrm>
            <a:off x="0" y="0"/>
            <a:ext cx="5887274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293999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F667FF0-48F0-B983-5C2E-1733C758A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5770485" cy="68756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770485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31259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2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E5F0E0E-C3F1-16C3-6E6F-00326EF6D6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-8878"/>
            <a:ext cx="5858980" cy="6866878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5860640" y="1239219"/>
            <a:ext cx="4363274" cy="444373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821" y="6136506"/>
            <a:ext cx="977565" cy="55171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AD37A33E-BD53-0142-966B-729EC4F32026}"/>
              </a:ext>
            </a:extLst>
          </p:cNvPr>
          <p:cNvSpPr/>
          <p:nvPr userDrawn="1"/>
        </p:nvSpPr>
        <p:spPr>
          <a:xfrm>
            <a:off x="1812758" y="1239219"/>
            <a:ext cx="4363274" cy="4443730"/>
          </a:xfrm>
          <a:prstGeom prst="rect">
            <a:avLst/>
          </a:prstGeom>
          <a:solidFill>
            <a:srgbClr val="3E7E93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0B3B97DB-6680-E44D-B1B9-2E4854FE8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4966" y="2994705"/>
            <a:ext cx="4786235" cy="868589"/>
          </a:xfrm>
          <a:prstGeom prst="rect">
            <a:avLst/>
          </a:prstGeom>
          <a:noFill/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894825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6511784" y="740259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368351-E6DB-D646-99F6-05A896529C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3" r="28394"/>
          <a:stretch/>
        </p:blipFill>
        <p:spPr>
          <a:xfrm>
            <a:off x="0" y="0"/>
            <a:ext cx="5950966" cy="68580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1784" y="2853511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1244439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16">
            <a:extLst>
              <a:ext uri="{FF2B5EF4-FFF2-40B4-BE49-F238E27FC236}">
                <a16:creationId xmlns:a16="http://schemas.microsoft.com/office/drawing/2014/main" id="{F300F082-64A5-63FA-61EF-9CABF60F3BDD}"/>
              </a:ext>
            </a:extLst>
          </p:cNvPr>
          <p:cNvSpPr/>
          <p:nvPr userDrawn="1"/>
        </p:nvSpPr>
        <p:spPr>
          <a:xfrm>
            <a:off x="6511784" y="731294"/>
            <a:ext cx="5228568" cy="5377481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660" y="6274322"/>
            <a:ext cx="845886" cy="477397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990736D-9C34-6748-99C4-BA1848E04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9983" y="2836278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D317CB5C-99EE-0792-6A11-868957DFE0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6896"/>
            <a:ext cx="5925671" cy="691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41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_4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7C492412-74A8-2D63-C56D-D7F8AB5C3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2807" y="0"/>
            <a:ext cx="5919193" cy="6858000"/>
          </a:xfrm>
          <a:prstGeom prst="rect">
            <a:avLst/>
          </a:prstGeom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9BE48326-5FB2-E04A-A2B7-EF6DECD1BC07}"/>
              </a:ext>
            </a:extLst>
          </p:cNvPr>
          <p:cNvSpPr/>
          <p:nvPr userDrawn="1"/>
        </p:nvSpPr>
        <p:spPr>
          <a:xfrm>
            <a:off x="35512" y="0"/>
            <a:ext cx="6223000" cy="6858000"/>
          </a:xfrm>
          <a:prstGeom prst="rect">
            <a:avLst/>
          </a:prstGeom>
          <a:solidFill>
            <a:srgbClr val="3E7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4C2ABEA-0BF4-5047-9432-72629283B3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103" y="6047958"/>
            <a:ext cx="1168321" cy="659371"/>
          </a:xfrm>
          <a:prstGeom prst="rect">
            <a:avLst/>
          </a:prstGeom>
        </p:spPr>
      </p:pic>
      <p:sp>
        <p:nvSpPr>
          <p:cNvPr id="17" name="Parallellogram 16">
            <a:extLst>
              <a:ext uri="{FF2B5EF4-FFF2-40B4-BE49-F238E27FC236}">
                <a16:creationId xmlns:a16="http://schemas.microsoft.com/office/drawing/2014/main" id="{8C0EA5AE-384A-B349-9758-C87D80275148}"/>
              </a:ext>
            </a:extLst>
          </p:cNvPr>
          <p:cNvSpPr/>
          <p:nvPr userDrawn="1"/>
        </p:nvSpPr>
        <p:spPr>
          <a:xfrm>
            <a:off x="1103058" y="2956265"/>
            <a:ext cx="5155454" cy="149145"/>
          </a:xfrm>
          <a:prstGeom prst="parallelogram">
            <a:avLst/>
          </a:prstGeom>
          <a:solidFill>
            <a:srgbClr val="EDE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40A32C9-98CA-4846-B7CB-827E13FB5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960" y="1905493"/>
            <a:ext cx="4786235" cy="868589"/>
          </a:xfrm>
          <a:prstGeom prst="rect">
            <a:avLst/>
          </a:prstGeom>
          <a:solidFill>
            <a:srgbClr val="3E7E93"/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nl-NL" dirty="0"/>
              <a:t>Typ hier je titel</a:t>
            </a:r>
          </a:p>
        </p:txBody>
      </p:sp>
    </p:spTree>
    <p:extLst>
      <p:ext uri="{BB962C8B-B14F-4D97-AF65-F5344CB8AC3E}">
        <p14:creationId xmlns:p14="http://schemas.microsoft.com/office/powerpoint/2010/main" val="313132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39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Bahnschrift" panose="020B0502040204020203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3A2179"/>
          </a:solidFill>
          <a:latin typeface="Bahnschrift" panose="020B0502040204020203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hollaSans" pitchFamily="2" charset="77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Cholla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DE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528C75A-6AD4-2329-91ED-8C14656D4B6D}"/>
              </a:ext>
            </a:extLst>
          </p:cNvPr>
          <p:cNvSpPr/>
          <p:nvPr userDrawn="1"/>
        </p:nvSpPr>
        <p:spPr>
          <a:xfrm>
            <a:off x="0" y="2345"/>
            <a:ext cx="12192000" cy="739360"/>
          </a:xfrm>
          <a:prstGeom prst="rect">
            <a:avLst/>
          </a:prstGeom>
          <a:solidFill>
            <a:srgbClr val="3E7E9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1B288E4-7D37-8128-D396-95BE120B3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4A05EA-4C4A-61FD-8CAC-B8066F6CD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32155"/>
            <a:ext cx="10515600" cy="5244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785043-C1AB-57B3-2908-816BE08DC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A52745-F05B-480C-A26D-19C5B8B3BA0B}" type="datetimeFigureOut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3/12/2024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DBC83C4-A36C-CA1F-74C1-162FB30B1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8B6DC4-B994-8F9A-2D8C-7C900F7C9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8705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3E7E93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0CDC4-BEAC-42AB-BD6B-E3897B58A204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3E7E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srgbClr val="3E7E9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9A3FF6D-209B-700C-C024-54B17E950EA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655" y="6027516"/>
            <a:ext cx="1310051" cy="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7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2" r:id="rId4"/>
    <p:sldLayoutId id="2147483706" r:id="rId5"/>
    <p:sldLayoutId id="2147483708" r:id="rId6"/>
    <p:sldLayoutId id="2147483724" r:id="rId7"/>
    <p:sldLayoutId id="2147483723" r:id="rId8"/>
    <p:sldLayoutId id="2147483711" r:id="rId9"/>
    <p:sldLayoutId id="2147483713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nl-NL" sz="2800" kern="1200" dirty="0" smtClean="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Courier New" panose="02070309020205020404" pitchFamily="49" charset="0"/>
        <a:buChar char="o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3C3D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icoba@vivosocialprofit.org" TargetMode="External"/><Relationship Id="rId2" Type="http://schemas.openxmlformats.org/officeDocument/2006/relationships/hyperlink" Target="https://www.icoba.be/nieuws/e-learning-voorkom-grensoverschrijdend-gedrag-met-je-non-verbale-houdin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hyperlink" Target="https://www.icoba.be/infopakket-voor-sleutelfiguren-van-een-agressiebelei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icoba.be/nieuws/6-tips-om-beter-om-te-gaan-met-lastig-gedrag-en-lastige-situaties" TargetMode="Externa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icoba@vivosocialprofit.org" TargetMode="External"/><Relationship Id="rId7" Type="http://schemas.openxmlformats.org/officeDocument/2006/relationships/image" Target="../media/image25.jpeg"/><Relationship Id="rId2" Type="http://schemas.openxmlformats.org/officeDocument/2006/relationships/hyperlink" Target="http://www.icoba.be/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aandeslagmetagressie" TargetMode="External"/><Relationship Id="rId5" Type="http://schemas.openxmlformats.org/officeDocument/2006/relationships/hyperlink" Target="https://www.linkedin.com/company/icoba-vivo" TargetMode="External"/><Relationship Id="rId4" Type="http://schemas.openxmlformats.org/officeDocument/2006/relationships/hyperlink" Target="http://eepurl.com/hNCEBP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opleidingen-open-aanbod?sector=Vlaamse+Welzijnssector+%28GID%2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5.jpeg"/><Relationship Id="rId2" Type="http://schemas.openxmlformats.org/officeDocument/2006/relationships/hyperlink" Target="https://training.afosoc-vesofo.org/sessions/catalog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info@vivosocialprofit.org" TargetMode="External"/><Relationship Id="rId5" Type="http://schemas.openxmlformats.org/officeDocument/2006/relationships/hyperlink" Target="file:///C:\Users\eon\OneDrive%20-%20Afosoc%20Asbl%20-%20Vesofo%20vzw\Documenten\VIVO_Extranet_een_login_aanvragen.doc" TargetMode="External"/><Relationship Id="rId4" Type="http://schemas.openxmlformats.org/officeDocument/2006/relationships/hyperlink" Target="https://training.afosoc-vesofo.org/logi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jpeg"/><Relationship Id="rId4" Type="http://schemas.openxmlformats.org/officeDocument/2006/relationships/hyperlink" Target="https://zapdrupalfilesstaging.s3.eu-central-1.amazonaws.com/vivo/2024-11/Brochure%20vormingsaanbod%20VIVO%20FeBi%202025.pdf?VersionId=H.pKRyKJIDSU5HQSrvfpbwdMWLE6oX5Z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5.jpeg"/><Relationship Id="rId2" Type="http://schemas.openxmlformats.org/officeDocument/2006/relationships/hyperlink" Target="https://training.afosoc-vesofo.org/sessions/catalog" TargetMode="Externa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vormingen@vivosocialprofit.org" TargetMode="External"/><Relationship Id="rId5" Type="http://schemas.openxmlformats.org/officeDocument/2006/relationships/hyperlink" Target="https://www.vivosocialprofit.org/company-pc-331" TargetMode="External"/><Relationship Id="rId4" Type="http://schemas.openxmlformats.org/officeDocument/2006/relationships/hyperlink" Target="https://training.afosoc-vesofo.org/login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gratis-taalondersteuning-voor-je-anderstalige-colleg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hyperlink" Target="mailto:info@vivosocialprofit.org" TargetMode="External"/><Relationship Id="rId4" Type="http://schemas.openxmlformats.org/officeDocument/2006/relationships/hyperlink" Target="https://www.vivosocialprofit.org/gratis-taalondersteuning-voor-jongeren-die-werkpleklere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basistraject-kansarmoed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image" Target="../media/image44.png"/><Relationship Id="rId4" Type="http://schemas.openxmlformats.org/officeDocument/2006/relationships/hyperlink" Target="mailto:vormingen@vivosocialprofit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training.afosoc-vesofo.org/subsidies" TargetMode="External"/><Relationship Id="rId2" Type="http://schemas.openxmlformats.org/officeDocument/2006/relationships/hyperlink" Target="https://training.afosoc-vesofo.org/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subsidies-om-jongeren-op-te-leiden-de-vlaamse-welzijnssector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hyperlink" Target="mailto:duaal@vivosocialprofit.org" TargetMode="External"/><Relationship Id="rId4" Type="http://schemas.openxmlformats.org/officeDocument/2006/relationships/hyperlink" Target="mailto:vormingen@vivosocialprofit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leertraject-ziedet?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c331.leerlabo.be/index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succesmetjestudies@vivosocialprofit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jpeg"/><Relationship Id="rId5" Type="http://schemas.openxmlformats.org/officeDocument/2006/relationships/hyperlink" Target="mailto:vormingen@vivosocialprofit.org" TargetMode="External"/><Relationship Id="rId4" Type="http://schemas.openxmlformats.org/officeDocument/2006/relationships/hyperlink" Target="https://www.vivosocialprofit.org/succes-met-je-studi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vosocialprofit.org/" TargetMode="External"/><Relationship Id="rId2" Type="http://schemas.openxmlformats.org/officeDocument/2006/relationships/hyperlink" Target="mailto:vormingen@vivosocialprofit.org" TargetMode="Externa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vosocialprofit.org/vorming-hogerop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hyperlink" Target="mailto:vormingen@vivosocialprofit.org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ardevolwerk.be/" TargetMode="Externa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png"/><Relationship Id="rId5" Type="http://schemas.openxmlformats.org/officeDocument/2006/relationships/hyperlink" Target="https://www.vivosocialprofit.org/tools/de-goestinggenerator" TargetMode="External"/><Relationship Id="rId4" Type="http://schemas.openxmlformats.org/officeDocument/2006/relationships/hyperlink" Target="http://www.facebook.com/waardevolwer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vormingen@vivosocialprofit.org" TargetMode="External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jpeg"/><Relationship Id="rId5" Type="http://schemas.openxmlformats.org/officeDocument/2006/relationships/hyperlink" Target="https://www.vivosocialprofit.org/contact" TargetMode="External"/><Relationship Id="rId4" Type="http://schemas.openxmlformats.org/officeDocument/2006/relationships/hyperlink" Target="https://vivosocialprofit.us10.list-manage.com/subscribe?u=3b59ba19b9eb5265e4ff01edb&amp;id=6067f41e7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149B8E2-47A4-5F38-DED7-9A933059C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49" y="5640572"/>
            <a:ext cx="1078992" cy="107899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48701182-32B7-7962-F8B5-569F5EFD31C3}"/>
              </a:ext>
            </a:extLst>
          </p:cNvPr>
          <p:cNvSpPr txBox="1"/>
          <p:nvPr/>
        </p:nvSpPr>
        <p:spPr>
          <a:xfrm>
            <a:off x="2435087" y="2256183"/>
            <a:ext cx="7394713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Welkom op de infosessie voor organisaties PC331.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We starten om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EDEAE1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10u.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De sessie wordt opgenomen en achteraf verspreid.</a:t>
            </a: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542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741090" cy="499016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Integraal?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OPVANG, NAZORG &amp; HERSTEL: schade beperken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INTERVENTIE/REACTIE: risico’s beperken en escalatie</a:t>
            </a: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			en schade voorkomen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PREVENTIE: risico’s voorkomen en opheffen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						KWALITEITSVOL LEEF- EN WERKKLIMAAT</a:t>
            </a:r>
          </a:p>
        </p:txBody>
      </p:sp>
      <p:pic>
        <p:nvPicPr>
          <p:cNvPr id="5" name="Tijdelijke aanduiding voor inhoud 3">
            <a:extLst>
              <a:ext uri="{FF2B5EF4-FFF2-40B4-BE49-F238E27FC236}">
                <a16:creationId xmlns:a16="http://schemas.microsoft.com/office/drawing/2014/main" id="{2FC92836-FE21-C9FD-72D4-92D8B56976A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42690"/>
            <a:ext cx="4780428" cy="435133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B25B76-D900-F698-E6D8-1DE1522704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03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1D7CB-7BD7-E2A3-A8BF-33CAFA9ABF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111CBA-8578-2E96-2567-B72BC59C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E32347A-D77D-242A-90AE-157E427090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Wat kan ICOBA voor jou betekenen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5C56733C-5349-7782-F3DB-297BD6692DB7}"/>
              </a:ext>
            </a:extLst>
          </p:cNvPr>
          <p:cNvSpPr txBox="1">
            <a:spLocks/>
          </p:cNvSpPr>
          <p:nvPr/>
        </p:nvSpPr>
        <p:spPr>
          <a:xfrm>
            <a:off x="838200" y="1548039"/>
            <a:ext cx="4942114" cy="411196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nl-NL" sz="28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Courier New" panose="02070309020205020404" pitchFamily="49" charset="0"/>
              <a:buChar char="o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3C3D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900" b="1" dirty="0">
                <a:solidFill>
                  <a:srgbClr val="0D6582"/>
                </a:solidFill>
              </a:rPr>
              <a:t>Kosteloze vorming</a:t>
            </a:r>
          </a:p>
          <a:p>
            <a:r>
              <a:rPr lang="nl-NL" sz="1900" dirty="0"/>
              <a:t>open aanbod</a:t>
            </a:r>
          </a:p>
          <a:p>
            <a:r>
              <a:rPr lang="nl-NL" sz="1900" dirty="0"/>
              <a:t>in company aanbod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2000" dirty="0"/>
              <a:t>E-</a:t>
            </a:r>
            <a:r>
              <a:rPr lang="nl-NL" sz="2000" dirty="0" err="1"/>
              <a:t>learning</a:t>
            </a:r>
            <a:r>
              <a:rPr lang="nl-NL" sz="2000" dirty="0"/>
              <a:t> </a:t>
            </a:r>
            <a:r>
              <a:rPr lang="nl-NL" sz="2000" dirty="0">
                <a:hlinkClick r:id="rId2"/>
              </a:rPr>
              <a:t>voorkom grensoverschrijdend gedrag met je non-verbale houding</a:t>
            </a:r>
            <a:endParaRPr lang="nl-NL" sz="2000" dirty="0"/>
          </a:p>
          <a:p>
            <a:pPr marL="0" indent="0">
              <a:buFont typeface="Arial" panose="020B0604020202020204" pitchFamily="34" charset="0"/>
              <a:buNone/>
            </a:pPr>
            <a:endParaRPr lang="nl-NL" sz="1900" dirty="0">
              <a:solidFill>
                <a:srgbClr val="0D6582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900" b="1" dirty="0">
                <a:solidFill>
                  <a:srgbClr val="0D6582"/>
                </a:solidFill>
              </a:rPr>
              <a:t>Beleidsontwikkeling - omgaan met grensoverschrijdend en agressief gedrag</a:t>
            </a:r>
          </a:p>
          <a:p>
            <a:r>
              <a:rPr lang="nl-NL" sz="1900" dirty="0"/>
              <a:t>Doorlichting</a:t>
            </a:r>
          </a:p>
          <a:p>
            <a:r>
              <a:rPr lang="nl-NL" sz="1900" dirty="0"/>
              <a:t>Feedback</a:t>
            </a:r>
          </a:p>
          <a:p>
            <a:r>
              <a:rPr lang="nl-NL" sz="1900" dirty="0"/>
              <a:t>Advies</a:t>
            </a:r>
          </a:p>
          <a:p>
            <a:r>
              <a:rPr lang="nl-NL" sz="1900" dirty="0"/>
              <a:t>(externe) begeleiding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800" dirty="0">
              <a:solidFill>
                <a:srgbClr val="0D6582"/>
              </a:solidFill>
            </a:endParaRP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B007490C-6E01-3638-4DF2-B45AB5F8BF1B}"/>
              </a:ext>
            </a:extLst>
          </p:cNvPr>
          <p:cNvSpPr txBox="1">
            <a:spLocks/>
          </p:cNvSpPr>
          <p:nvPr/>
        </p:nvSpPr>
        <p:spPr>
          <a:xfrm>
            <a:off x="6096000" y="1548039"/>
            <a:ext cx="5807529" cy="41119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800" b="1" dirty="0">
                <a:solidFill>
                  <a:srgbClr val="0D6582"/>
                </a:solidFill>
              </a:rPr>
              <a:t>Kennis en expertise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Inspirerende praktijken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Uitwisselsessies en workshops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Studiedagen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Informatie en artikels</a:t>
            </a:r>
          </a:p>
          <a:p>
            <a:pPr marL="285750" lvl="1" indent="-285750">
              <a:lnSpc>
                <a:spcPct val="80000"/>
              </a:lnSpc>
              <a:spcBef>
                <a:spcPts val="1000"/>
              </a:spcBef>
            </a:pPr>
            <a:r>
              <a:rPr lang="nl-NL" sz="1800" dirty="0">
                <a:solidFill>
                  <a:srgbClr val="0D6582"/>
                </a:solidFill>
              </a:rPr>
              <a:t>Methodieken en online </a:t>
            </a:r>
            <a:r>
              <a:rPr lang="nl-NL" sz="1800" dirty="0" err="1">
                <a:solidFill>
                  <a:srgbClr val="0D6582"/>
                </a:solidFill>
              </a:rPr>
              <a:t>toolbox</a:t>
            </a:r>
            <a:endParaRPr lang="nl-NL" sz="1800" dirty="0">
              <a:solidFill>
                <a:srgbClr val="0D6582"/>
              </a:solidFill>
            </a:endParaRPr>
          </a:p>
          <a:p>
            <a:pPr marL="285750" lvl="1" indent="-285750">
              <a:lnSpc>
                <a:spcPct val="80000"/>
              </a:lnSpc>
              <a:spcBef>
                <a:spcPts val="1000"/>
              </a:spcBef>
            </a:pPr>
            <a:r>
              <a:rPr lang="nl-NL" sz="1800" dirty="0">
                <a:solidFill>
                  <a:srgbClr val="0D6582"/>
                </a:solidFill>
              </a:rPr>
              <a:t>Campagnemateriaal</a:t>
            </a:r>
          </a:p>
          <a:p>
            <a:pPr marL="0" lvl="1" indent="0">
              <a:spcBef>
                <a:spcPts val="1000"/>
              </a:spcBef>
              <a:buNone/>
            </a:pPr>
            <a:endParaRPr lang="nl-NL" sz="1800" dirty="0"/>
          </a:p>
          <a:p>
            <a:pPr marL="0" indent="0">
              <a:buNone/>
            </a:pPr>
            <a:r>
              <a:rPr lang="nl-NL" sz="1800" b="1" dirty="0">
                <a:solidFill>
                  <a:srgbClr val="0D6582"/>
                </a:solidFill>
              </a:rPr>
              <a:t>Toegankelijke info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Website</a:t>
            </a:r>
          </a:p>
          <a:p>
            <a:pPr>
              <a:lnSpc>
                <a:spcPct val="80000"/>
              </a:lnSpc>
            </a:pPr>
            <a:r>
              <a:rPr lang="nl-NL" sz="1800" dirty="0">
                <a:solidFill>
                  <a:srgbClr val="0D6582"/>
                </a:solidFill>
              </a:rPr>
              <a:t>Nieuwsbrief</a:t>
            </a:r>
          </a:p>
          <a:p>
            <a:pPr>
              <a:lnSpc>
                <a:spcPct val="80000"/>
              </a:lnSpc>
            </a:pPr>
            <a:r>
              <a:rPr lang="nl-NL" sz="1800" dirty="0" err="1">
                <a:solidFill>
                  <a:srgbClr val="0D6582"/>
                </a:solidFill>
              </a:rPr>
              <a:t>Socials</a:t>
            </a:r>
            <a:endParaRPr lang="nl-NL" sz="1800" dirty="0">
              <a:solidFill>
                <a:srgbClr val="0D6582"/>
              </a:solidFill>
            </a:endParaRPr>
          </a:p>
          <a:p>
            <a:pPr marL="0" indent="0">
              <a:buNone/>
            </a:pPr>
            <a:endParaRPr lang="nl-NL" sz="1500" dirty="0"/>
          </a:p>
          <a:p>
            <a:pPr marL="0" indent="0">
              <a:buNone/>
            </a:pPr>
            <a:endParaRPr lang="nl-NL" sz="1800" dirty="0">
              <a:solidFill>
                <a:srgbClr val="0D6582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nl-NL" sz="1500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1C0990D-1D1E-5492-4330-75DD60EEE55B}"/>
              </a:ext>
            </a:extLst>
          </p:cNvPr>
          <p:cNvSpPr txBox="1"/>
          <p:nvPr/>
        </p:nvSpPr>
        <p:spPr>
          <a:xfrm>
            <a:off x="3947432" y="5899377"/>
            <a:ext cx="292689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nl-NL" sz="2000" dirty="0">
                <a:solidFill>
                  <a:srgbClr val="0D6582"/>
                </a:solidFill>
              </a:rPr>
              <a:t>Stel je vraag</a:t>
            </a:r>
          </a:p>
          <a:p>
            <a:r>
              <a:rPr lang="nl-NL" sz="1800" dirty="0">
                <a:hlinkClick r:id="rId3"/>
              </a:rPr>
              <a:t>icoba@vivosocialprofit.org</a:t>
            </a:r>
            <a:endParaRPr lang="nl-NL" sz="18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D6F1BD3-0C74-571E-D2D7-9D1FDB5C6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6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E155-91B1-AACD-F243-5561F8443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14940C-CCB7-D45E-60E7-E92AA7BC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75EA4D-F2B4-6C74-719C-0FF653CA4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9"/>
            <a:ext cx="10515600" cy="578950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Uitgelicht: Infopakket voor sleutelfiguren van een agressiebeleid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F947A2EC-8958-93F6-26F8-571AC7C36B88}"/>
              </a:ext>
            </a:extLst>
          </p:cNvPr>
          <p:cNvGrpSpPr/>
          <p:nvPr/>
        </p:nvGrpSpPr>
        <p:grpSpPr>
          <a:xfrm>
            <a:off x="838200" y="1621270"/>
            <a:ext cx="10729344" cy="3560783"/>
            <a:chOff x="974976" y="2119256"/>
            <a:chExt cx="9218977" cy="2900011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DFC6A3A-CB68-66AA-A0DF-4771E189E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57713"/>
            <a:stretch/>
          </p:blipFill>
          <p:spPr>
            <a:xfrm>
              <a:off x="974976" y="2119257"/>
              <a:ext cx="7201339" cy="2900010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ECE0FE22-86E0-989C-06D9-41CF73FA7D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06" t="48626" r="65038" b="9088"/>
            <a:stretch/>
          </p:blipFill>
          <p:spPr>
            <a:xfrm>
              <a:off x="7971918" y="2119256"/>
              <a:ext cx="2222035" cy="2900010"/>
            </a:xfrm>
            <a:prstGeom prst="rect">
              <a:avLst/>
            </a:prstGeom>
          </p:spPr>
        </p:pic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7466D22A-7B6F-7151-9FF2-146AFDAC41F9}"/>
              </a:ext>
            </a:extLst>
          </p:cNvPr>
          <p:cNvSpPr txBox="1"/>
          <p:nvPr/>
        </p:nvSpPr>
        <p:spPr>
          <a:xfrm>
            <a:off x="5290302" y="5414343"/>
            <a:ext cx="25846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4"/>
              </a:rPr>
              <a:t>Naar de infopakketten</a:t>
            </a:r>
            <a:r>
              <a:rPr lang="nl-BE" dirty="0"/>
              <a:t> </a:t>
            </a:r>
            <a:r>
              <a:rPr lang="nl-BE" dirty="0">
                <a:sym typeface="Wingdings 3" panose="05040102010807070707" pitchFamily="18" charset="2"/>
              </a:rPr>
              <a:t></a:t>
            </a:r>
            <a:r>
              <a:rPr lang="nl-BE" dirty="0"/>
              <a:t>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F484011-F43C-0EC6-B2B8-4432151BAB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3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2E2EA-933D-9B41-C737-2FBFE3329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AAA6E2-14D8-65DA-A82F-27F5B2DAB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D9B535E-9625-6EC0-BFEE-2267937AAC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923278"/>
            <a:ext cx="10515600" cy="989497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Uitgelicht: Tipreeks om beter om te gaan met lastig gedrag en lastige situaties </a:t>
            </a:r>
          </a:p>
          <a:p>
            <a:pPr marL="0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D63DF742-2363-0BA7-326A-3BBCE66F12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95" t="62417" r="9222"/>
          <a:stretch/>
        </p:blipFill>
        <p:spPr>
          <a:xfrm>
            <a:off x="6240379" y="1912774"/>
            <a:ext cx="5566610" cy="2626475"/>
          </a:xfrm>
          <a:prstGeom prst="rect">
            <a:avLst/>
          </a:prstGeom>
        </p:spPr>
      </p:pic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807E2459-A4F7-4595-684C-842EDE5495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6800"/>
          <a:stretch/>
        </p:blipFill>
        <p:spPr>
          <a:xfrm>
            <a:off x="224588" y="1912774"/>
            <a:ext cx="5836791" cy="270384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6E76567-FCBF-3619-0003-E6FE5634EC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EE3D221-1E77-15E9-88D5-F312090D5657}"/>
              </a:ext>
            </a:extLst>
          </p:cNvPr>
          <p:cNvSpPr txBox="1"/>
          <p:nvPr/>
        </p:nvSpPr>
        <p:spPr>
          <a:xfrm>
            <a:off x="2277248" y="5279169"/>
            <a:ext cx="30043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dirty="0">
                <a:hlinkClick r:id="rId5"/>
              </a:rPr>
              <a:t>Schrijf je in voor de tipreeks</a:t>
            </a:r>
            <a:r>
              <a:rPr lang="nl-BE" dirty="0"/>
              <a:t> </a:t>
            </a:r>
            <a:r>
              <a:rPr lang="nl-BE" dirty="0">
                <a:sym typeface="Wingdings 3" panose="05040102010807070707" pitchFamily="18" charset="2"/>
              </a:rPr>
              <a:t>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4360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Tot slot</a:t>
            </a:r>
          </a:p>
          <a:p>
            <a:endParaRPr lang="nl-NL" dirty="0"/>
          </a:p>
          <a:p>
            <a:r>
              <a:rPr lang="nl-NL" sz="2400" dirty="0">
                <a:hlinkClick r:id="rId2"/>
              </a:rPr>
              <a:t>www.icoba.be</a:t>
            </a:r>
            <a:endParaRPr lang="nl-NL" sz="2400" dirty="0"/>
          </a:p>
          <a:p>
            <a:r>
              <a:rPr lang="nl-NL" sz="2400" dirty="0">
                <a:hlinkClick r:id="rId3"/>
              </a:rPr>
              <a:t>icoba@vivosocialprofit.org</a:t>
            </a:r>
            <a:endParaRPr 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NL" sz="2400" dirty="0">
                <a:hlinkClick r:id="rId4"/>
              </a:rPr>
              <a:t>Nieuwsbrief</a:t>
            </a:r>
            <a:endParaRPr lang="nl-NL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sz="2400" dirty="0" err="1">
                <a:hlinkClick r:id="rId5"/>
              </a:rPr>
              <a:t>Linkedin</a:t>
            </a:r>
            <a:endParaRPr lang="nl-BE" sz="2400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sz="2400" dirty="0">
                <a:hlinkClick r:id="rId6"/>
              </a:rPr>
              <a:t>Facebook</a:t>
            </a:r>
            <a:endParaRPr lang="nl-BE" sz="2400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8C3A537-DA53-A635-C574-4FDD77ED3B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0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3C6E2-78EF-4872-0E25-DA29AE8FC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Vormingsaanbod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B96FD9-2CCA-BF0E-267E-B52430A5D4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Kosteloze vormingen voor werknemers uit PC331</a:t>
            </a:r>
          </a:p>
          <a:p>
            <a:r>
              <a:rPr lang="nl-BE" dirty="0">
                <a:solidFill>
                  <a:schemeClr val="accent2"/>
                </a:solidFill>
              </a:rPr>
              <a:t>Thema’s</a:t>
            </a:r>
          </a:p>
          <a:p>
            <a:pPr lvl="1"/>
            <a:r>
              <a:rPr lang="nl-BE" dirty="0" err="1">
                <a:solidFill>
                  <a:schemeClr val="accent2"/>
                </a:solidFill>
              </a:rPr>
              <a:t>Sectoroverstijgende</a:t>
            </a:r>
            <a:r>
              <a:rPr lang="nl-BE" dirty="0">
                <a:solidFill>
                  <a:schemeClr val="accent2"/>
                </a:solidFill>
              </a:rPr>
              <a:t> thema’s bv rond stress en burn-out, </a:t>
            </a:r>
            <a:r>
              <a:rPr lang="nl-BE" dirty="0" err="1">
                <a:solidFill>
                  <a:schemeClr val="accent2"/>
                </a:solidFill>
              </a:rPr>
              <a:t>bureautica</a:t>
            </a:r>
            <a:r>
              <a:rPr lang="nl-BE" dirty="0">
                <a:solidFill>
                  <a:schemeClr val="accent2"/>
                </a:solidFill>
              </a:rPr>
              <a:t>, digitalisering, omgaan met collega’s, …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Agressiethema’s: aanbod ICOBA</a:t>
            </a:r>
          </a:p>
          <a:p>
            <a:r>
              <a:rPr lang="nl-BE" dirty="0">
                <a:solidFill>
                  <a:schemeClr val="accent2"/>
                </a:solidFill>
              </a:rPr>
              <a:t>Overzicht vormingen</a:t>
            </a:r>
          </a:p>
          <a:p>
            <a:pPr lvl="1"/>
            <a:r>
              <a:rPr lang="nl-BE" dirty="0">
                <a:solidFill>
                  <a:schemeClr val="accent2"/>
                </a:solidFill>
                <a:hlinkClick r:id="rId3"/>
              </a:rPr>
              <a:t>GID</a:t>
            </a:r>
            <a:endParaRPr lang="nl-BE" dirty="0"/>
          </a:p>
          <a:p>
            <a:pPr marL="457200" lvl="1" indent="0">
              <a:buNone/>
            </a:pPr>
            <a:endParaRPr lang="nl-BE" sz="1600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A06ED89-4E68-2A75-CAA6-08BD13CB9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0296" y="116184"/>
            <a:ext cx="2199547" cy="16728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4B09D95-5902-C0E6-963F-7954348C90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57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16D18B-ED71-CB0E-72EF-A3391D987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Vormingsaanbod</a:t>
            </a:r>
            <a:endParaRPr lang="nl-BE" dirty="0"/>
          </a:p>
        </p:txBody>
      </p:sp>
      <p:pic>
        <p:nvPicPr>
          <p:cNvPr id="4" name="Afbeelding 3" descr="Afbeelding met Website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3E0711A1-515F-543E-9D49-DD78E9E9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20496"/>
            <a:ext cx="5181600" cy="2383536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E1E721-328D-EF53-9145-C141EE884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r>
              <a:rPr lang="nl-BE" sz="2200" dirty="0"/>
              <a:t>Hoe kan ik mij inschrijven? </a:t>
            </a:r>
          </a:p>
          <a:p>
            <a:pPr lvl="1"/>
            <a:r>
              <a:rPr lang="nl-BE" sz="2200" dirty="0">
                <a:solidFill>
                  <a:schemeClr val="accent2"/>
                </a:solidFill>
              </a:rPr>
              <a:t>Gebruik ons online platform </a:t>
            </a:r>
            <a:r>
              <a:rPr lang="nl-BE" sz="2200" dirty="0">
                <a:solidFill>
                  <a:schemeClr val="accent2"/>
                </a:solidFill>
                <a:hlinkClick r:id="rId4"/>
              </a:rPr>
              <a:t>Extranet.</a:t>
            </a:r>
            <a:endParaRPr lang="nl-BE" sz="2200" dirty="0">
              <a:solidFill>
                <a:schemeClr val="accent2"/>
              </a:solidFill>
            </a:endParaRPr>
          </a:p>
          <a:p>
            <a:pPr lvl="1"/>
            <a:r>
              <a:rPr lang="nl-BE" sz="2200" dirty="0">
                <a:solidFill>
                  <a:schemeClr val="accent2"/>
                </a:solidFill>
              </a:rPr>
              <a:t>Geen login? Stuur </a:t>
            </a:r>
            <a:r>
              <a:rPr lang="nl-BE" sz="2200" dirty="0">
                <a:solidFill>
                  <a:schemeClr val="accent2"/>
                </a:solidFill>
                <a:hlinkClick r:id="rId5" action="ppaction://hlinkfile"/>
              </a:rPr>
              <a:t>het aanvraagformulier </a:t>
            </a:r>
            <a:r>
              <a:rPr lang="nl-BE" sz="2200" dirty="0">
                <a:solidFill>
                  <a:schemeClr val="accent2"/>
                </a:solidFill>
              </a:rPr>
              <a:t>naar extranet@afosoc-vesofo.org</a:t>
            </a:r>
          </a:p>
          <a:p>
            <a:pPr marL="0" indent="0">
              <a:buNone/>
            </a:pPr>
            <a:endParaRPr lang="nl-BE" sz="2200" dirty="0"/>
          </a:p>
          <a:p>
            <a:pPr marL="0" indent="0">
              <a:buNone/>
            </a:pPr>
            <a:r>
              <a:rPr lang="nl-BE" sz="2200" dirty="0"/>
              <a:t>Vragen? </a:t>
            </a:r>
            <a:r>
              <a:rPr lang="nl-BE" sz="2200" dirty="0">
                <a:hlinkClick r:id="rId6"/>
              </a:rPr>
              <a:t>info@vivosocialprofit.org</a:t>
            </a:r>
            <a:r>
              <a:rPr lang="nl-BE" sz="2200" dirty="0"/>
              <a:t> </a:t>
            </a:r>
          </a:p>
          <a:p>
            <a:endParaRPr lang="nl-BE" sz="22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FCCC2DD-2B44-FBAA-6173-288F7A5F1A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12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677022-F0F2-2603-1B4A-49CB829F4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In Company - aanbod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0AE9E9-D76B-82E3-E111-D0F4A245F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5" r="27854" b="-2"/>
          <a:stretch/>
        </p:blipFill>
        <p:spPr>
          <a:xfrm>
            <a:off x="838200" y="1047565"/>
            <a:ext cx="5181600" cy="5129398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A53BD7E-7FF4-15CB-896B-40D9A070A0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r>
              <a:rPr lang="nl-BE" dirty="0"/>
              <a:t>Organiseren van vormingen op aanbod in eigen organisatie</a:t>
            </a:r>
          </a:p>
          <a:p>
            <a:endParaRPr lang="nl-BE" dirty="0"/>
          </a:p>
          <a:p>
            <a:r>
              <a:rPr lang="nl-BE" dirty="0"/>
              <a:t>Voorwaarden: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Vormingen en opleiders uit de brochure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Hetzelfde aantal vormingsuren </a:t>
            </a:r>
          </a:p>
          <a:p>
            <a:pPr marL="450850" lvl="1" indent="0">
              <a:buNone/>
            </a:pPr>
            <a:r>
              <a:rPr lang="nl-BE" dirty="0">
                <a:solidFill>
                  <a:schemeClr val="accent2"/>
                </a:solidFill>
              </a:rPr>
              <a:t>    als in de </a:t>
            </a:r>
            <a:r>
              <a:rPr lang="nl-BE" dirty="0">
                <a:solidFill>
                  <a:schemeClr val="accent2"/>
                </a:solidFill>
                <a:hlinkClick r:id="rId4"/>
              </a:rPr>
              <a:t>brochure</a:t>
            </a:r>
            <a:endParaRPr lang="nl-BE" dirty="0">
              <a:solidFill>
                <a:srgbClr val="FF0000"/>
              </a:solidFill>
            </a:endParaRP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Behoren tot PC331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Minstens 8 deelnemers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Voor 31 december van het kalenderjaar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Binnen de werktijd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FAA1E5F-C822-C296-525B-9025DAE305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02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394F2C-2448-E83A-FEF8-CBE191D4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In Company - aanbod</a:t>
            </a:r>
            <a:endParaRPr lang="nl-BE" dirty="0"/>
          </a:p>
        </p:txBody>
      </p:sp>
      <p:pic>
        <p:nvPicPr>
          <p:cNvPr id="4" name="Afbeelding 3" descr="Afbeelding met Website&#10;&#10;Automatisch gegenereerde beschrijving">
            <a:hlinkClick r:id="rId2"/>
            <a:extLst>
              <a:ext uri="{FF2B5EF4-FFF2-40B4-BE49-F238E27FC236}">
                <a16:creationId xmlns:a16="http://schemas.microsoft.com/office/drawing/2014/main" id="{42857506-076C-7BB4-3DC4-074098189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59358"/>
            <a:ext cx="5181600" cy="2305812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AD40F4F-3061-FDBC-69F7-425664C76A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Hoe aanvragen?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Gebruik ons online platform </a:t>
            </a:r>
            <a:r>
              <a:rPr lang="nl-BE" dirty="0">
                <a:solidFill>
                  <a:schemeClr val="accent2"/>
                </a:solidFill>
                <a:hlinkClick r:id="rId4"/>
              </a:rPr>
              <a:t>Extranet.</a:t>
            </a: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hlinkClick r:id="rId5"/>
              </a:rPr>
              <a:t>Meer info</a:t>
            </a:r>
            <a:endParaRPr lang="nl-BE" dirty="0"/>
          </a:p>
          <a:p>
            <a:r>
              <a:rPr lang="nl-BE" dirty="0"/>
              <a:t>Vragen? </a:t>
            </a:r>
            <a:r>
              <a:rPr lang="nl-BE" dirty="0">
                <a:hlinkClick r:id="rId6"/>
              </a:rPr>
              <a:t>info@vivosocialprofit.org</a:t>
            </a:r>
            <a:endParaRPr lang="nl-BE" dirty="0"/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8D4436A-4D61-D19C-E743-6951D088FB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87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6F830-FAB4-CCEA-1BF7-BE614612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Taalondersteuning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C79C6F-7D96-DAB4-A1B4-5D6CCEFE4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Voor 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Organisaties met een werknemer met beperkte Nederlandstalige taalvaardigheid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Organisaties die jongeren met een beperkte Nederlandstalige taalvaardigheid in een OAO of deeltijdse arbeidsovereenkomst Sociale Maribel tewerkstellen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Wat?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32u taalondersteuning per kalenderjaar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Individueel, in groep of in combinatie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Binnen de werkuren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1FCE612-7B66-549F-11DB-13B6E92B8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067" y="3512824"/>
            <a:ext cx="4257297" cy="22582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AC43DEF-77EA-799B-23BA-ECF1730FA1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93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0E769-A14F-D3C8-CC00-F0062229A8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>
                <a:solidFill>
                  <a:srgbClr val="3E7E93"/>
                </a:solidFill>
              </a:rPr>
              <a:t>Met welke acties ondersteunt het SF331 de sector?</a:t>
            </a:r>
            <a:endParaRPr lang="nl-BE" dirty="0">
              <a:solidFill>
                <a:srgbClr val="3E7E93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8CEBF8E-5183-4C51-7389-785F10FFFD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>
                <a:solidFill>
                  <a:srgbClr val="3E7E93"/>
                </a:solidFill>
              </a:rPr>
              <a:t>Als je door de bomen het bos niet meer ziet</a:t>
            </a:r>
            <a:endParaRPr lang="nl-BE" dirty="0">
              <a:solidFill>
                <a:srgbClr val="3E7E93"/>
              </a:solidFill>
            </a:endParaRPr>
          </a:p>
        </p:txBody>
      </p:sp>
      <p:pic>
        <p:nvPicPr>
          <p:cNvPr id="5" name="Afbeelding 4" descr="Afbeelding met grond, stoeprand&#10;&#10;Automatisch gegenereerde beschrijving">
            <a:extLst>
              <a:ext uri="{FF2B5EF4-FFF2-40B4-BE49-F238E27FC236}">
                <a16:creationId xmlns:a16="http://schemas.microsoft.com/office/drawing/2014/main" id="{E8E82673-01D4-44E6-E9A3-5CAE7D22A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8568"/>
            <a:ext cx="12192000" cy="298704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D985B74-FB07-8EEB-49FE-9C43F2782A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169" y="4337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38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56F830-FAB4-CCEA-1BF7-BE6146122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Taalondersteuning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C79C6F-7D96-DAB4-A1B4-5D6CCEFE4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nl-BE" dirty="0">
                <a:solidFill>
                  <a:schemeClr val="accent2"/>
                </a:solidFill>
              </a:rPr>
              <a:t>Procedure: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Taalopleider uit onze lijst contacteren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Aanvraagformulier samen met opleider invullen</a:t>
            </a:r>
          </a:p>
          <a:p>
            <a:r>
              <a:rPr lang="nl-BE" dirty="0">
                <a:solidFill>
                  <a:schemeClr val="accent2"/>
                </a:solidFill>
              </a:rPr>
              <a:t>Aanvragen: via extranet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Meer info:</a:t>
            </a:r>
          </a:p>
          <a:p>
            <a:pPr lvl="1"/>
            <a:r>
              <a:rPr lang="nl-BE" dirty="0">
                <a:hlinkClick r:id="rId3"/>
              </a:rPr>
              <a:t>Anderstalige collega’s </a:t>
            </a:r>
            <a:endParaRPr lang="nl-BE" dirty="0"/>
          </a:p>
          <a:p>
            <a:pPr lvl="1"/>
            <a:r>
              <a:rPr lang="nl-BE" dirty="0">
                <a:hlinkClick r:id="rId4"/>
              </a:rPr>
              <a:t>Jongeren die werkplekleren</a:t>
            </a:r>
            <a:r>
              <a:rPr lang="nl-BE" dirty="0"/>
              <a:t>		</a:t>
            </a:r>
            <a:endParaRPr lang="nl-BE" sz="1800" dirty="0"/>
          </a:p>
          <a:p>
            <a:r>
              <a:rPr lang="nl-BE" dirty="0">
                <a:solidFill>
                  <a:schemeClr val="accent2"/>
                </a:solidFill>
              </a:rPr>
              <a:t>Vragen? </a:t>
            </a:r>
            <a:r>
              <a:rPr lang="nl-BE" sz="2400" dirty="0">
                <a:hlinkClick r:id="rId5"/>
              </a:rPr>
              <a:t>info@vivosocialprofit.org</a:t>
            </a:r>
            <a:r>
              <a:rPr lang="nl-BE" sz="2400" dirty="0"/>
              <a:t> 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D18FE79-B901-2AA9-33D0-F76F5D64B4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20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A1E1ED-D168-E590-3B42-2B840C7DD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Basistraject kansarmoede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643B4BD-3051-C2C6-9D6B-EBC0972E14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Voor 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 Organisaties die gericht zijn op mensen in sociaal kwetsbare situaties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Organisaties die werkgever zijn van mensen in sociaal kwetsbare situaties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Traject in 2 fases: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Fase 1: Verkennend gesprek + basisvorming + organisatiescan en ontwerp veranderingstraject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Fase 2: het begeleiden van het veranderingstraject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Aanvraag: via Extranet</a:t>
            </a:r>
          </a:p>
          <a:p>
            <a:r>
              <a:rPr lang="nl-BE" dirty="0">
                <a:hlinkClick r:id="rId3"/>
              </a:rPr>
              <a:t>Meer info</a:t>
            </a:r>
            <a:endParaRPr lang="nl-BE" dirty="0"/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info@vivosocialprofit.org</a:t>
            </a:r>
            <a:r>
              <a:rPr lang="nl-BE" dirty="0"/>
              <a:t> 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B120A18-8187-BEF9-5C1B-00144CCB3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898" y="3429000"/>
            <a:ext cx="2762069" cy="185774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C1B5E2A-23EC-691A-0CBB-19B0535E90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77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subsidies aanvragen?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Gebruik ons online platform </a:t>
            </a:r>
            <a:r>
              <a:rPr lang="nl-BE" sz="2800" dirty="0">
                <a:hlinkClick r:id="rId2"/>
              </a:rPr>
              <a:t>Extranet.</a:t>
            </a:r>
            <a:endParaRPr lang="nl-BE" sz="2800" dirty="0"/>
          </a:p>
          <a:p>
            <a:endParaRPr lang="nl-BE" dirty="0"/>
          </a:p>
        </p:txBody>
      </p:sp>
      <p:pic>
        <p:nvPicPr>
          <p:cNvPr id="4" name="Tijdelijke aanduiding voor inhoud 6" descr="Afbeelding met tekst, Website&#10;&#10;Automatisch gegenereerde beschrijving">
            <a:hlinkClick r:id="rId3"/>
            <a:extLst>
              <a:ext uri="{FF2B5EF4-FFF2-40B4-BE49-F238E27FC236}">
                <a16:creationId xmlns:a16="http://schemas.microsoft.com/office/drawing/2014/main" id="{32103320-0040-A10A-5102-AC9F9321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61" y="2378958"/>
            <a:ext cx="5913506" cy="352632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B7A0BA3-B9A4-DBF4-0232-F1A4264EE9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80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2B341-3B0B-760A-43B2-703ED9089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Begeleidingspremies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46C32C-E9DB-B9BE-B20E-F12A4F61DC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>
            <a:normAutofit/>
          </a:bodyPr>
          <a:lstStyle/>
          <a:p>
            <a:r>
              <a:rPr lang="nl-BE" dirty="0"/>
              <a:t>Voor wie?</a:t>
            </a:r>
          </a:p>
          <a:p>
            <a:pPr lvl="1"/>
            <a:r>
              <a:rPr lang="nl-BE">
                <a:solidFill>
                  <a:schemeClr val="accent2"/>
                </a:solidFill>
              </a:rPr>
              <a:t>Organisaties die jongeren in de opleiding begeleider in de kinderopvang of kinderbegeleider duaal tewerkstellen</a:t>
            </a:r>
          </a:p>
          <a:p>
            <a:pPr marL="450850" lvl="1" indent="0">
              <a:buNone/>
            </a:pPr>
            <a:endParaRPr lang="nl-BE">
              <a:solidFill>
                <a:schemeClr val="accent2"/>
              </a:solidFill>
            </a:endParaRPr>
          </a:p>
          <a:p>
            <a:r>
              <a:rPr lang="nl-BE" dirty="0"/>
              <a:t>Wat?</a:t>
            </a:r>
          </a:p>
          <a:p>
            <a:pPr lvl="1"/>
            <a:r>
              <a:rPr lang="nl-BE">
                <a:solidFill>
                  <a:schemeClr val="accent2"/>
                </a:solidFill>
              </a:rPr>
              <a:t>Per volle kalendermaand: €100</a:t>
            </a:r>
          </a:p>
          <a:p>
            <a:pPr lvl="1"/>
            <a:r>
              <a:rPr lang="nl-BE">
                <a:solidFill>
                  <a:schemeClr val="accent2"/>
                </a:solidFill>
              </a:rPr>
              <a:t>Bedrag wordt berekend pro rato de gerealiseerde tewerkstelling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6EF7B1-63A9-87D7-11A0-CE2A7C907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9" r="29838" b="-1"/>
          <a:stretch/>
        </p:blipFill>
        <p:spPr>
          <a:xfrm>
            <a:off x="6353175" y="864301"/>
            <a:ext cx="5181600" cy="5129398"/>
          </a:xfrm>
          <a:prstGeom prst="rect">
            <a:avLst/>
          </a:prstGeom>
          <a:noFill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ADC2D53-CD86-BC40-FAF3-A1391C087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46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2B341-3B0B-760A-43B2-703ED9089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Begeleidingspremies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46C32C-E9DB-B9BE-B20E-F12A4F61DC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80932"/>
            <a:ext cx="10515600" cy="4990160"/>
          </a:xfrm>
        </p:spPr>
        <p:txBody>
          <a:bodyPr>
            <a:normAutofit fontScale="925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Procedure: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Mei: Het evaluatieformulier wordt naar de organisaties verstuurd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30 juni: uiterste indieningsdatum door de organisaties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Juli – aug: verwerking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Uitbetaling najaar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nl-BE" u="sng" dirty="0">
                <a:solidFill>
                  <a:schemeClr val="accent2"/>
                </a:solidFill>
              </a:rPr>
              <a:t>Opgelet: </a:t>
            </a:r>
            <a:r>
              <a:rPr lang="nl-BE" dirty="0">
                <a:solidFill>
                  <a:schemeClr val="accent2"/>
                </a:solidFill>
              </a:rPr>
              <a:t>Enkel organisaties die het evaluatieformulier invullen, kunnen de premie ontvangen.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hlinkClick r:id="rId3"/>
              </a:rPr>
              <a:t>Meer info</a:t>
            </a:r>
            <a:r>
              <a:rPr lang="nl-BE" dirty="0"/>
              <a:t> 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info@vivosocialprofit.org</a:t>
            </a:r>
            <a:r>
              <a:rPr lang="nl-BE" dirty="0"/>
              <a:t> 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Vragen over duaal leren of over de erkenning als werkplek voor duaal leren</a:t>
            </a:r>
          </a:p>
          <a:p>
            <a:pPr marL="0" indent="0">
              <a:buNone/>
            </a:pPr>
            <a:r>
              <a:rPr lang="nl-BE" dirty="0">
                <a:hlinkClick r:id="rId5"/>
              </a:rPr>
              <a:t>duaal@vivosocialprofit.org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198D37-9465-EE8D-B123-515CFF3BB2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78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Ziedet</a:t>
            </a:r>
            <a:r>
              <a:rPr lang="nl-NL" dirty="0"/>
              <a:t>?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10998020" cy="4529785"/>
          </a:xfrm>
        </p:spPr>
        <p:txBody>
          <a:bodyPr/>
          <a:lstStyle/>
          <a:p>
            <a:r>
              <a:rPr lang="nl-BE" sz="2800" dirty="0">
                <a:solidFill>
                  <a:schemeClr val="accent2"/>
                </a:solidFill>
              </a:rPr>
              <a:t>Online leermodules: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Cultuursensitief handelen op de werkvloer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Ingrijpen als omstaander bij discriminatie op de werkvloer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  <a:endParaRPr lang="nl-BE" sz="2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Leerlabo</a:t>
            </a:r>
          </a:p>
          <a:p>
            <a:endParaRPr lang="nl-BE" dirty="0"/>
          </a:p>
          <a:p>
            <a:r>
              <a:rPr lang="nl-BE" dirty="0">
                <a:hlinkClick r:id="rId3"/>
              </a:rPr>
              <a:t>Meer info</a:t>
            </a:r>
            <a:endParaRPr lang="nl-BE" dirty="0"/>
          </a:p>
        </p:txBody>
      </p:sp>
      <p:pic>
        <p:nvPicPr>
          <p:cNvPr id="1026" name="Picture 2" descr="geen-racist">
            <a:extLst>
              <a:ext uri="{FF2B5EF4-FFF2-40B4-BE49-F238E27FC236}">
                <a16:creationId xmlns:a16="http://schemas.microsoft.com/office/drawing/2014/main" id="{7304522D-9811-8E29-63E0-FB77EB94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808" y="3078685"/>
            <a:ext cx="4062412" cy="26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6DDE527-CEAD-2E9D-C66C-E4EBAAE500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3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D957-EE95-A80B-095D-2378B4AF2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33FC4-8A9F-669B-5BDF-AE67C3E12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Leerlabo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F57063C-20D3-13E6-0436-BCF150E40A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10998020" cy="4529785"/>
          </a:xfrm>
        </p:spPr>
        <p:txBody>
          <a:bodyPr/>
          <a:lstStyle/>
          <a:p>
            <a:r>
              <a:rPr lang="nl-BE" sz="2800" dirty="0">
                <a:solidFill>
                  <a:schemeClr val="accent2"/>
                </a:solidFill>
              </a:rPr>
              <a:t>Online</a:t>
            </a:r>
            <a:r>
              <a:rPr lang="nl-BE" dirty="0">
                <a:solidFill>
                  <a:schemeClr val="accent2"/>
                </a:solidFill>
              </a:rPr>
              <a:t> leerplatform in volle ontwikkeling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</a:t>
            </a:r>
            <a:endParaRPr lang="nl-BE" sz="2800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Huidig aanbod rond generieke thema’s, Blink, </a:t>
            </a:r>
            <a:r>
              <a:rPr lang="nl-BE" dirty="0" err="1">
                <a:solidFill>
                  <a:schemeClr val="accent2"/>
                </a:solidFill>
              </a:rPr>
              <a:t>Ziedet</a:t>
            </a:r>
            <a:r>
              <a:rPr lang="nl-BE" dirty="0">
                <a:solidFill>
                  <a:schemeClr val="accent2"/>
                </a:solidFill>
              </a:rPr>
              <a:t>?, agressie, …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  <a:hlinkClick r:id="rId3"/>
              </a:rPr>
              <a:t>Login aanvragen</a:t>
            </a:r>
            <a:endParaRPr lang="nl-BE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7BA7521-ED87-1096-B8F5-DD887B2EE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3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37427-DADF-CD4E-2434-5A2D235C7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Succes met je studies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A7042FB-EF52-CFBC-1CD8-00BECF95AC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47" r="7550" b="1"/>
          <a:stretch/>
        </p:blipFill>
        <p:spPr>
          <a:xfrm>
            <a:off x="838200" y="1047565"/>
            <a:ext cx="5181600" cy="5129398"/>
          </a:xfrm>
          <a:prstGeom prst="rect">
            <a:avLst/>
          </a:prstGeom>
          <a:noFill/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319E0-30BD-7E56-A6DF-1EA5A3651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7565"/>
            <a:ext cx="5181600" cy="5129398"/>
          </a:xfrm>
        </p:spPr>
        <p:txBody>
          <a:bodyPr>
            <a:normAutofit/>
          </a:bodyPr>
          <a:lstStyle/>
          <a:p>
            <a:r>
              <a:rPr lang="nl-BE" dirty="0"/>
              <a:t>Wie?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Studenten aan een CVO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/>
              <a:t> Tegemoetkoming voor student per kalenderjaar: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€250 inschrijvingsgeld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€50 cursusgeld</a:t>
            </a:r>
          </a:p>
          <a:p>
            <a:pPr lvl="1"/>
            <a:endParaRPr lang="nl-BE" dirty="0">
              <a:solidFill>
                <a:schemeClr val="accent2"/>
              </a:solidFill>
            </a:endParaRPr>
          </a:p>
          <a:p>
            <a:r>
              <a:rPr lang="nl-BE" dirty="0"/>
              <a:t>Voorwaarden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Eén van de geselecteerde opleidingen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Stage in PC331</a:t>
            </a:r>
          </a:p>
          <a:p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B671085-B818-450F-FAE9-D882283B3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65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37427-DADF-CD4E-2434-5A2D235C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Succes met je studies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EB319E0-30BD-7E56-A6DF-1EA5A3651B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Procedure: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Invullen aanvraagformulier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Aanvraagformulier mailen naar </a:t>
            </a:r>
            <a:r>
              <a:rPr lang="nl-BE" dirty="0">
                <a:hlinkClick r:id="rId3"/>
              </a:rPr>
              <a:t>succesmetjestudies@vivosocialprofit.org</a:t>
            </a:r>
            <a:endParaRPr lang="nl-BE" dirty="0"/>
          </a:p>
          <a:p>
            <a:pPr lvl="1"/>
            <a:r>
              <a:rPr lang="nl-BE" dirty="0">
                <a:solidFill>
                  <a:schemeClr val="accent2"/>
                </a:solidFill>
              </a:rPr>
              <a:t>2 aanvraagrondes:</a:t>
            </a:r>
          </a:p>
          <a:p>
            <a:pPr lvl="2"/>
            <a:r>
              <a:rPr lang="nl-BE" dirty="0">
                <a:solidFill>
                  <a:schemeClr val="accent2"/>
                </a:solidFill>
              </a:rPr>
              <a:t>Aanvraag voor 31/12: betaling in maart</a:t>
            </a:r>
          </a:p>
          <a:p>
            <a:pPr lvl="2"/>
            <a:r>
              <a:rPr lang="nl-BE" dirty="0">
                <a:solidFill>
                  <a:schemeClr val="accent2"/>
                </a:solidFill>
              </a:rPr>
              <a:t>Aanvraag voor 30/6: betaling in september</a:t>
            </a:r>
          </a:p>
          <a:p>
            <a:pPr lvl="2"/>
            <a:endParaRPr lang="nl-BE" dirty="0"/>
          </a:p>
          <a:p>
            <a:r>
              <a:rPr lang="nl-BE" dirty="0">
                <a:hlinkClick r:id="rId4"/>
              </a:rPr>
              <a:t>Meer info</a:t>
            </a:r>
            <a:endParaRPr lang="nl-BE" sz="1800" dirty="0"/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5"/>
              </a:rPr>
              <a:t>info@vivosocialprofit.org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25DBA0E-D106-5B41-94F1-8B6C96F047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4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Via Vorming Hogerop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Wie?</a:t>
            </a:r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	Werknemers uit PC331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Voorwaarden?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2 jaar anciënniteit bij huidige werkgever op uiterste inschrijvingsdatum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Contract onbepaalde duur, min. halftijds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Maximaal diploma secundair onderwijs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Slagen voor selectieproeven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F55D417-B8C1-5D44-7602-8D2D44A7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768" y="3429000"/>
            <a:ext cx="3437747" cy="273709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E4D5B2C-07E1-DD78-476A-2891F48D1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7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7F035F-24CA-B6D6-9DD5-82BB848D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Afspraken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44BF8B3-F6B2-6936-672E-ECB85802F2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BE" dirty="0">
                <a:solidFill>
                  <a:schemeClr val="accent2"/>
                </a:solidFill>
              </a:rPr>
              <a:t>Jouw camera en geluid zijn automatisch gedempt.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Vragen stel je in de chat.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Voor meer informatie:</a:t>
            </a:r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dirty="0">
                <a:hlinkClick r:id="rId2"/>
              </a:rPr>
              <a:t>info@vivosocialprofit.org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r>
              <a:rPr lang="nl-BE" dirty="0">
                <a:hlinkClick r:id="rId3"/>
              </a:rPr>
              <a:t>www.vivosocialprofit.org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72D924-2E62-09B8-6E01-2E33791E61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65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F9D40-0428-0A19-738C-B83E0199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Via Vorming Hogerop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FFA9542-434F-6391-3534-DC400D0DA8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780932"/>
            <a:ext cx="10515600" cy="4990160"/>
          </a:xfrm>
        </p:spPr>
        <p:txBody>
          <a:bodyPr>
            <a:normAutofit fontScale="925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Vergoeding voor de werknemer?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Betaling inschrijvingsgeld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Max €200 per schooljaar voor boeken, werkkleding, …</a:t>
            </a:r>
          </a:p>
          <a:p>
            <a:pPr lvl="2"/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Loon?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De werknemer behoudt zijn loon zonder extra premies voor weekend- of nachtwerk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Werkgever ontvangt vergoeding voor vervanging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Nog werken?</a:t>
            </a:r>
            <a:r>
              <a:rPr lang="nl-BE" sz="1000" dirty="0">
                <a:solidFill>
                  <a:schemeClr val="accent2"/>
                </a:solidFill>
              </a:rPr>
              <a:t> </a:t>
            </a:r>
          </a:p>
          <a:p>
            <a:pPr lvl="3"/>
            <a:endParaRPr lang="nl-BE" sz="100" dirty="0">
              <a:solidFill>
                <a:schemeClr val="accent2"/>
              </a:solidFill>
            </a:endParaRP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r>
              <a:rPr kumimoji="0" lang="nl-BE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Voltijdse opleiding: enkel tijdens de zomervakantie</a:t>
            </a:r>
          </a:p>
          <a:p>
            <a:r>
              <a:rPr lang="nl-BE" dirty="0">
                <a:hlinkClick r:id="rId3"/>
              </a:rPr>
              <a:t>Meer info</a:t>
            </a:r>
            <a:r>
              <a:rPr lang="nl-BE" sz="2600" dirty="0">
                <a:solidFill>
                  <a:schemeClr val="accent2"/>
                </a:solidFill>
              </a:rPr>
              <a:t> – inschrijven vanaf 20/12/2024</a:t>
            </a:r>
          </a:p>
          <a:p>
            <a:r>
              <a:rPr lang="nl-BE" dirty="0">
                <a:solidFill>
                  <a:schemeClr val="accent2"/>
                </a:solidFill>
              </a:rPr>
              <a:t>Vragen: </a:t>
            </a:r>
            <a:r>
              <a:rPr lang="nl-BE" dirty="0">
                <a:hlinkClick r:id="rId4"/>
              </a:rPr>
              <a:t>viavorminghogerop@/vivosocialprofit.org</a:t>
            </a:r>
            <a:r>
              <a:rPr lang="nl-BE" dirty="0"/>
              <a:t> </a:t>
            </a:r>
          </a:p>
          <a:p>
            <a:pPr marL="450850" marR="0" lvl="1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9428C"/>
              </a:buClr>
              <a:buSzTx/>
              <a:buNone/>
              <a:tabLst/>
              <a:defRPr/>
            </a:pPr>
            <a:endParaRPr kumimoji="0" lang="nl-B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964C5D-9789-4247-C402-0A1311A4A3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8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609FB-9F5F-1E52-ACAD-9CA20B71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88B615-9710-9EFB-F436-0D15DAACB5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C132412-0015-29EC-169C-03BE8320C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652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02B25D-3D3E-0A60-32C4-6A10D4B01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95BF3E5-9B95-0C31-AA2F-F47BF41803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B91D4C0-A614-611D-94EA-FA6F47663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959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8DB626-AD13-E2BB-B441-916E79C88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3361B69-22E1-C1EC-5B93-05DAEE5E33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B1D1678-2AAF-89C2-E9E3-7E55E21A1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06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F4C391-6ED7-8BCF-640E-06F024F0C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028466-FEDA-4C0A-5E91-77BFF36086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4BBE114-1EB4-8753-6562-495CB5977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141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C1A9D2-0BA2-2EDF-6490-3BE890807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5BE5BB-FF76-F705-DAD0-AF0AB299AF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2CEC3CA-E38A-869E-A13B-FCE49A836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43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E09FBE-A949-8B63-AF45-169EECEE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F8F22C-30CC-A185-114D-5E9DB4372E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3C8CF7-99A5-E418-7557-92815123A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38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1C3AF5-8D4A-C503-87AF-5B824CFAC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A341CFF-EDA3-5686-23C3-E72A0FB6F0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49B2808-5230-A7CB-02F3-97B46011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587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AB9DE0-5479-C815-FA9F-D12E31F1B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Trefpunt </a:t>
            </a:r>
            <a:r>
              <a:rPr lang="nl-NL" dirty="0" err="1"/>
              <a:t>odi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2952ED-F4F8-DF9A-5E18-121017BA3E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780" y="923279"/>
            <a:ext cx="4768670" cy="4529785"/>
          </a:xfrm>
        </p:spPr>
        <p:txBody>
          <a:bodyPr>
            <a:normAutofit fontScale="925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Info over </a:t>
            </a:r>
            <a:r>
              <a:rPr lang="nl-BE" dirty="0" err="1">
                <a:solidFill>
                  <a:schemeClr val="accent2"/>
                </a:solidFill>
              </a:rPr>
              <a:t>cultuursensieve</a:t>
            </a:r>
            <a:r>
              <a:rPr lang="nl-BE" dirty="0">
                <a:solidFill>
                  <a:schemeClr val="accent2"/>
                </a:solidFill>
              </a:rPr>
              <a:t> hulpverlening aan de hand van 10 thema’s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Een </a:t>
            </a:r>
            <a:r>
              <a:rPr lang="nl-BE" dirty="0" err="1">
                <a:solidFill>
                  <a:schemeClr val="accent2"/>
                </a:solidFill>
              </a:rPr>
              <a:t>toolbox</a:t>
            </a:r>
            <a:r>
              <a:rPr lang="nl-BE" dirty="0">
                <a:solidFill>
                  <a:schemeClr val="accent2"/>
                </a:solidFill>
              </a:rPr>
              <a:t> vol publicaties, video’s, websites, …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Overzicht van sprekers en vormingen</a:t>
            </a:r>
          </a:p>
          <a:p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Samen met experten uit het veld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17CDD9-0FF6-45D3-B03F-BA3E63D2B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7" t="31650" r="7000" b="19355"/>
          <a:stretch/>
        </p:blipFill>
        <p:spPr bwMode="auto">
          <a:xfrm>
            <a:off x="5257800" y="745725"/>
            <a:ext cx="6934199" cy="280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84BE2759-AFA5-45A9-8CD6-24A44769D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5128"/>
          <a:stretch/>
        </p:blipFill>
        <p:spPr>
          <a:xfrm>
            <a:off x="7696200" y="1079166"/>
            <a:ext cx="2143758" cy="730584"/>
          </a:xfrm>
          <a:prstGeom prst="rect">
            <a:avLst/>
          </a:prstGeom>
        </p:spPr>
      </p:pic>
      <p:sp>
        <p:nvSpPr>
          <p:cNvPr id="7" name="Tekstvak 29">
            <a:extLst>
              <a:ext uri="{FF2B5EF4-FFF2-40B4-BE49-F238E27FC236}">
                <a16:creationId xmlns:a16="http://schemas.microsoft.com/office/drawing/2014/main" id="{BF8107BF-36F5-4246-BCB4-B9C6D2BB0E06}"/>
              </a:ext>
            </a:extLst>
          </p:cNvPr>
          <p:cNvSpPr txBox="1"/>
          <p:nvPr/>
        </p:nvSpPr>
        <p:spPr>
          <a:xfrm>
            <a:off x="6715845" y="3992740"/>
            <a:ext cx="3648204" cy="8679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nl-BE" sz="2800" b="1" dirty="0">
                <a:latin typeface="Gilroy ExtraBold" panose="00000900000000000000" pitchFamily="50" charset="0"/>
              </a:rPr>
              <a:t>Benieuwd? Surf naar </a:t>
            </a:r>
            <a:r>
              <a:rPr lang="nl-BE" sz="2800" b="1" dirty="0">
                <a:solidFill>
                  <a:srgbClr val="E55912"/>
                </a:solidFill>
                <a:latin typeface="Gilroy ExtraBold" panose="00000900000000000000" pitchFamily="50" charset="0"/>
              </a:rPr>
              <a:t>www.trefpuntodi.be</a:t>
            </a: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585EE3D2-1C2F-4F3C-AB25-7B6350EB2644}"/>
              </a:ext>
            </a:extLst>
          </p:cNvPr>
          <p:cNvGrpSpPr/>
          <p:nvPr/>
        </p:nvGrpSpPr>
        <p:grpSpPr>
          <a:xfrm>
            <a:off x="7145319" y="4932891"/>
            <a:ext cx="3218730" cy="732264"/>
            <a:chOff x="8894254" y="6179888"/>
            <a:chExt cx="3218730" cy="732264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C7539F36-AB0C-48B5-A57A-B44F932A4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1407" y="6336325"/>
              <a:ext cx="419391" cy="419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9C6B8DAD-0F24-4703-8688-3875EADC3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0720" y="6179888"/>
              <a:ext cx="732264" cy="73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kstvak 38">
              <a:extLst>
                <a:ext uri="{FF2B5EF4-FFF2-40B4-BE49-F238E27FC236}">
                  <a16:creationId xmlns:a16="http://schemas.microsoft.com/office/drawing/2014/main" id="{3CC398C7-51AA-4450-BDF4-65487D99FC2B}"/>
                </a:ext>
              </a:extLst>
            </p:cNvPr>
            <p:cNvSpPr txBox="1"/>
            <p:nvPr/>
          </p:nvSpPr>
          <p:spPr>
            <a:xfrm>
              <a:off x="8894254" y="6412497"/>
              <a:ext cx="28370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nl-B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buNone/>
              </a:pPr>
              <a:r>
                <a:rPr lang="nl-BE" sz="1800" b="1" dirty="0">
                  <a:solidFill>
                    <a:srgbClr val="5A2A27"/>
                  </a:solidFill>
                  <a:latin typeface="Gilroy ExtraBold" panose="00000900000000000000" pitchFamily="50" charset="0"/>
                </a:rPr>
                <a:t>&amp; volg ons op           of</a:t>
              </a:r>
            </a:p>
          </p:txBody>
        </p:sp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B83AF95-D127-B21E-F4DB-8DBC5CFC63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39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104431-A4DE-1FB5-9B8E-345D9F8F0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3600" dirty="0"/>
              <a:t>Werkbaarheidsacties</a:t>
            </a:r>
            <a:endParaRPr lang="nl-BE" sz="36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C17AB0-4A9B-4196-53F7-22DDC27A98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6310" y="933920"/>
            <a:ext cx="3581399" cy="4990160"/>
          </a:xfrm>
        </p:spPr>
        <p:txBody>
          <a:bodyPr/>
          <a:lstStyle/>
          <a:p>
            <a:pPr marL="450850" lvl="1" indent="0">
              <a:buNone/>
            </a:pPr>
            <a:endParaRPr lang="nl-BE" dirty="0"/>
          </a:p>
          <a:p>
            <a:r>
              <a:rPr lang="nl-BE" dirty="0"/>
              <a:t> </a:t>
            </a:r>
            <a:r>
              <a:rPr lang="nl-NL" dirty="0">
                <a:hlinkClick r:id="rId3"/>
              </a:rPr>
              <a:t>www.waardevolwerk.be</a:t>
            </a:r>
            <a:r>
              <a:rPr lang="nl-NL" dirty="0"/>
              <a:t> </a:t>
            </a:r>
          </a:p>
          <a:p>
            <a:endParaRPr lang="nl-BE" dirty="0"/>
          </a:p>
          <a:p>
            <a:r>
              <a:rPr lang="nl-NL" dirty="0">
                <a:hlinkClick r:id="rId4"/>
              </a:rPr>
              <a:t>www.facebook.com/waardevolwerk</a:t>
            </a:r>
            <a:r>
              <a:rPr lang="nl-NL" dirty="0"/>
              <a:t> </a:t>
            </a:r>
          </a:p>
          <a:p>
            <a:endParaRPr lang="nl-BE" dirty="0"/>
          </a:p>
          <a:p>
            <a:r>
              <a:rPr lang="nl-BE" dirty="0">
                <a:hlinkClick r:id="rId5"/>
              </a:rPr>
              <a:t>De goestinggenerator</a:t>
            </a:r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EECBB9-4499-2CDF-C595-D94D804C4C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7748" y="745724"/>
            <a:ext cx="7827942" cy="52003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B435F64-2ADB-D59D-B720-580B4B8175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82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4C7AB-7D10-FC4A-24E1-026B130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Team sociaal fonds 331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85C185-2311-543C-E5BF-ACDED6316A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BE" dirty="0">
                <a:solidFill>
                  <a:schemeClr val="accent2"/>
                </a:solidFill>
              </a:rPr>
              <a:t>Karolien François: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open vormingsaanbod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Succes met je studies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Begeleidingspremies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Extra verpleegkundige handelingen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Blink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NL" b="1" dirty="0">
                <a:solidFill>
                  <a:schemeClr val="accent2"/>
                </a:solidFill>
              </a:rPr>
              <a:t>Stefan Mertens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Succes met je studies</a:t>
            </a: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pPr lvl="1"/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Assia Hamdaoui: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In Company aanbod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Basistraject kansarmoede</a:t>
            </a:r>
          </a:p>
          <a:p>
            <a:endParaRPr lang="nl-BE" dirty="0"/>
          </a:p>
        </p:txBody>
      </p:sp>
      <p:pic>
        <p:nvPicPr>
          <p:cNvPr id="2050" name="Picture 2" descr="Karolien_francois">
            <a:extLst>
              <a:ext uri="{FF2B5EF4-FFF2-40B4-BE49-F238E27FC236}">
                <a16:creationId xmlns:a16="http://schemas.microsoft.com/office/drawing/2014/main" id="{51CEB29C-23A4-836B-15C0-5DD52E489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208" y="1124778"/>
            <a:ext cx="1081709" cy="108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ssia">
            <a:extLst>
              <a:ext uri="{FF2B5EF4-FFF2-40B4-BE49-F238E27FC236}">
                <a16:creationId xmlns:a16="http://schemas.microsoft.com/office/drawing/2014/main" id="{2B024B0D-0E19-28E5-52EB-2021AB6C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274" y="477043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clipart, tekenfilm, illustratie&#10;&#10;Automatisch gegenereerde beschrijving">
            <a:extLst>
              <a:ext uri="{FF2B5EF4-FFF2-40B4-BE49-F238E27FC236}">
                <a16:creationId xmlns:a16="http://schemas.microsoft.com/office/drawing/2014/main" id="{FD62709B-DD9B-C8C7-A110-4BAABF000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004" y="2676942"/>
            <a:ext cx="1504116" cy="1504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CA452B6-3DC0-5B4E-C5F7-5F6B177BDC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47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F01937-EA14-F195-464A-2BCD2D23D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D84DAC4-09AD-12BB-DC25-DA61518967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624700"/>
            <a:ext cx="10515600" cy="4990160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>
                <a:solidFill>
                  <a:schemeClr val="accent2"/>
                </a:solidFill>
              </a:rPr>
              <a:t>Nog vragen: </a:t>
            </a:r>
            <a:r>
              <a:rPr lang="nl-BE" dirty="0">
                <a:hlinkClick r:id="rId3"/>
              </a:rPr>
              <a:t>info@vivosocialprofit.org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Op de hoogte blijven van onze acties?</a:t>
            </a:r>
          </a:p>
          <a:p>
            <a:pPr marL="0" indent="0">
              <a:buNone/>
            </a:pPr>
            <a:r>
              <a:rPr lang="nl-BE" sz="2800" dirty="0">
                <a:solidFill>
                  <a:schemeClr val="accent2"/>
                </a:solidFill>
              </a:rPr>
              <a:t>Schrijf je in op de nieuwsbrief </a:t>
            </a:r>
            <a:r>
              <a:rPr lang="nl-BE" dirty="0">
                <a:solidFill>
                  <a:srgbClr val="3E7E93"/>
                </a:solidFill>
                <a:hlinkClick r:id="rId4"/>
              </a:rPr>
              <a:t>331</a:t>
            </a:r>
            <a:r>
              <a:rPr lang="nl-BE" dirty="0"/>
              <a:t> </a:t>
            </a:r>
            <a:r>
              <a:rPr lang="nl-BE" sz="2800" dirty="0">
                <a:solidFill>
                  <a:schemeClr val="accent2"/>
                </a:solidFill>
              </a:rPr>
              <a:t>en</a:t>
            </a:r>
            <a:r>
              <a:rPr lang="nl-BE" sz="2800" dirty="0"/>
              <a:t> </a:t>
            </a:r>
            <a:r>
              <a:rPr lang="nl-BE" sz="2800" dirty="0">
                <a:solidFill>
                  <a:srgbClr val="3E7E9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VIVO</a:t>
            </a:r>
            <a:r>
              <a:rPr lang="nl-BE" sz="2800" dirty="0">
                <a:solidFill>
                  <a:srgbClr val="3E7E93"/>
                </a:solidFill>
              </a:rPr>
              <a:t>!</a:t>
            </a: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6" name="Picture 2" descr="Improving Teaching by Becoming a Deviant - Gifted Guru">
            <a:extLst>
              <a:ext uri="{FF2B5EF4-FFF2-40B4-BE49-F238E27FC236}">
                <a16:creationId xmlns:a16="http://schemas.microsoft.com/office/drawing/2014/main" id="{FEF51130-2AF9-C66A-4478-56136F71B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433" y="2379306"/>
            <a:ext cx="3733803" cy="373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A761CF7-20C6-5729-D827-4F96A2FC35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00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4C7AB-7D10-FC4A-24E1-026B130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Team sociaal fonds 331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485C185-2311-543C-E5BF-ACDED6316A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Tom Gallin: </a:t>
            </a:r>
          </a:p>
          <a:p>
            <a:pPr lvl="1"/>
            <a:r>
              <a:rPr lang="nl-BE" dirty="0">
                <a:solidFill>
                  <a:schemeClr val="accent2"/>
                </a:solidFill>
              </a:rPr>
              <a:t>Taalondersteuning</a:t>
            </a:r>
          </a:p>
          <a:p>
            <a:pPr marL="450850" lvl="1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Hilde Vanstalle: Via Vorming Hogerop</a:t>
            </a:r>
          </a:p>
          <a:p>
            <a:pPr marL="0" indent="0">
              <a:buNone/>
            </a:pPr>
            <a:endParaRPr lang="nl-BE" dirty="0">
              <a:solidFill>
                <a:schemeClr val="accent2"/>
              </a:solidFill>
            </a:endParaRPr>
          </a:p>
          <a:p>
            <a:r>
              <a:rPr lang="nl-BE" dirty="0">
                <a:solidFill>
                  <a:schemeClr val="accent2"/>
                </a:solidFill>
              </a:rPr>
              <a:t>Leen De Wolf: projectverantwoordelijke</a:t>
            </a:r>
          </a:p>
          <a:p>
            <a:endParaRPr lang="nl-BE" dirty="0"/>
          </a:p>
        </p:txBody>
      </p:sp>
      <p:pic>
        <p:nvPicPr>
          <p:cNvPr id="1028" name="Picture 4" descr="Tom">
            <a:extLst>
              <a:ext uri="{FF2B5EF4-FFF2-40B4-BE49-F238E27FC236}">
                <a16:creationId xmlns:a16="http://schemas.microsoft.com/office/drawing/2014/main" id="{128FA100-EB94-B5ED-A00C-33CD41675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18" y="1344274"/>
            <a:ext cx="1023786" cy="10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lde">
            <a:extLst>
              <a:ext uri="{FF2B5EF4-FFF2-40B4-BE49-F238E27FC236}">
                <a16:creationId xmlns:a16="http://schemas.microsoft.com/office/drawing/2014/main" id="{15921EC2-9C41-94ED-AADE-77F80C39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16" y="2497026"/>
            <a:ext cx="949988" cy="94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en">
            <a:extLst>
              <a:ext uri="{FF2B5EF4-FFF2-40B4-BE49-F238E27FC236}">
                <a16:creationId xmlns:a16="http://schemas.microsoft.com/office/drawing/2014/main" id="{B613175E-3B5B-9CFB-0EB2-EE4BD9766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18" y="3760856"/>
            <a:ext cx="919370" cy="91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E29EE20-75D4-C235-7F58-DFF8C9B4D0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42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"/>
            <a:ext cx="10515600" cy="739360"/>
          </a:xfrm>
        </p:spPr>
        <p:txBody>
          <a:bodyPr anchor="ctr">
            <a:normAutofit/>
          </a:bodyPr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47565"/>
            <a:ext cx="5181600" cy="512939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1900" dirty="0"/>
          </a:p>
          <a:p>
            <a:r>
              <a:rPr lang="nl-NL" sz="1900" dirty="0"/>
              <a:t>Kennis- en expertisecentrum</a:t>
            </a:r>
          </a:p>
          <a:p>
            <a:endParaRPr lang="nl-NL" sz="1900" dirty="0"/>
          </a:p>
          <a:p>
            <a:r>
              <a:rPr lang="nl-NL" sz="1900" dirty="0"/>
              <a:t>Omgaan met lastig, grensoverschrijdend en agressief gedrag</a:t>
            </a:r>
          </a:p>
          <a:p>
            <a:endParaRPr lang="nl-NL" sz="1900" dirty="0"/>
          </a:p>
          <a:p>
            <a:r>
              <a:rPr lang="nl-NL" sz="1900" dirty="0"/>
              <a:t>Bestaat sinds 2004</a:t>
            </a:r>
            <a:endParaRPr lang="nl-BE" sz="1900" dirty="0">
              <a:solidFill>
                <a:schemeClr val="accent2"/>
              </a:solidFill>
              <a:effectLst/>
            </a:endParaRPr>
          </a:p>
          <a:p>
            <a:endParaRPr lang="nl-BE" sz="1900" dirty="0"/>
          </a:p>
          <a:p>
            <a:r>
              <a:rPr lang="nl-BE" sz="1900" dirty="0"/>
              <a:t>Vlaamse Social-Profit</a:t>
            </a:r>
          </a:p>
          <a:p>
            <a:endParaRPr lang="nl-BE" sz="1900" dirty="0"/>
          </a:p>
          <a:p>
            <a:r>
              <a:rPr lang="nl-BE" sz="1900" dirty="0"/>
              <a:t>6 medewerkers</a:t>
            </a:r>
            <a:endParaRPr lang="nl-NL" sz="1900" dirty="0"/>
          </a:p>
        </p:txBody>
      </p:sp>
      <p:pic>
        <p:nvPicPr>
          <p:cNvPr id="4" name="Afbeelding 3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83B5DA66-4678-1AA3-A8CA-CCFE4B30A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925701"/>
            <a:ext cx="5181600" cy="1373125"/>
          </a:xfrm>
          <a:prstGeom prst="rect">
            <a:avLst/>
          </a:prstGeom>
          <a:noFill/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49E3BED-8E91-E60A-196A-BD52D8DF65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018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09113-EAE5-1A4D-675A-75378E67C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48D77-489E-09E0-95BC-DC32DE77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E054383-1A54-4E48-6BA1-909706AC3F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accent2"/>
                </a:solidFill>
              </a:rPr>
              <a:t>Voor wie?</a:t>
            </a:r>
          </a:p>
          <a:p>
            <a:pPr marL="0" indent="0">
              <a:buNone/>
            </a:pPr>
            <a:r>
              <a:rPr lang="nl-NL" sz="2400" dirty="0">
                <a:solidFill>
                  <a:schemeClr val="accent2"/>
                </a:solidFill>
              </a:rPr>
              <a:t>Vlaamse Social Profit</a:t>
            </a:r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2004: de opvoedingssector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2009: de kinderopvang en gezondheidszorg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2021: uitbreiding door VIA 6 met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gezinszorg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maatwerkbedrijven</a:t>
            </a:r>
          </a:p>
          <a:p>
            <a:pPr lvl="2"/>
            <a:r>
              <a:rPr lang="nl-NL" dirty="0">
                <a:solidFill>
                  <a:schemeClr val="accent2"/>
                </a:solidFill>
              </a:rPr>
              <a:t>de socioculturele organisaties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3E4EBBB-8CF0-900F-B002-F61C1CF141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368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Opdracht?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ICOBA wil de veiligheid en het welzijn van medewerkers en doelgroep bevorderen en zo: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bijdragen aan hun ontwikkeling en kwaliteit van werken, leven en leren.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werken in de sociale sector werkbaar en aantrekkelijk houden.</a:t>
            </a:r>
          </a:p>
          <a:p>
            <a:pPr lvl="1"/>
            <a:r>
              <a:rPr lang="nl-NL" dirty="0">
                <a:solidFill>
                  <a:schemeClr val="accent2"/>
                </a:solidFill>
              </a:rPr>
              <a:t>bijdragen aan een kwaliteitsvolle en continue hulp- en dienstverlening, ook als het moeilijk loopt.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C968548-1062-B74E-BB36-01C53FC4FC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2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E84447-136D-C23C-91D8-F4014A516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ICOBA</a:t>
            </a:r>
            <a:endParaRPr lang="nl-BE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5A4F30C-F9FC-5E61-1529-0976745120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nl-NL" dirty="0">
                <a:solidFill>
                  <a:schemeClr val="accent2"/>
                </a:solidFill>
              </a:rPr>
              <a:t>Hoe?</a:t>
            </a:r>
          </a:p>
          <a:p>
            <a:pPr marL="457200" lvl="1" indent="0">
              <a:buNone/>
            </a:pPr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Organisaties stimuleren en ondersteunen bij een </a:t>
            </a:r>
            <a:r>
              <a:rPr lang="nl-NL" b="1" dirty="0">
                <a:solidFill>
                  <a:schemeClr val="accent2"/>
                </a:solidFill>
              </a:rPr>
              <a:t>integrale</a:t>
            </a:r>
            <a:r>
              <a:rPr lang="nl-NL" dirty="0">
                <a:solidFill>
                  <a:schemeClr val="accent2"/>
                </a:solidFill>
              </a:rPr>
              <a:t> en </a:t>
            </a:r>
            <a:r>
              <a:rPr lang="nl-NL" b="1" dirty="0">
                <a:solidFill>
                  <a:schemeClr val="accent2"/>
                </a:solidFill>
              </a:rPr>
              <a:t>structurele</a:t>
            </a:r>
            <a:r>
              <a:rPr lang="nl-NL" dirty="0">
                <a:solidFill>
                  <a:schemeClr val="accent2"/>
                </a:solidFill>
              </a:rPr>
              <a:t> aanpak van agressief en grensoverschrijdend gedrag.</a:t>
            </a:r>
          </a:p>
          <a:p>
            <a:pPr lvl="1"/>
            <a:endParaRPr lang="nl-NL" dirty="0">
              <a:solidFill>
                <a:schemeClr val="accent2"/>
              </a:solidFill>
            </a:endParaRPr>
          </a:p>
          <a:p>
            <a:pPr lvl="1"/>
            <a:r>
              <a:rPr lang="nl-NL" dirty="0">
                <a:solidFill>
                  <a:schemeClr val="accent2"/>
                </a:solidFill>
              </a:rPr>
              <a:t>Medewerkers sensibiliseren en ondersteunen in hun </a:t>
            </a:r>
            <a:r>
              <a:rPr lang="nl-NL" b="1" dirty="0">
                <a:solidFill>
                  <a:schemeClr val="accent2"/>
                </a:solidFill>
              </a:rPr>
              <a:t>veerkracht </a:t>
            </a:r>
            <a:r>
              <a:rPr lang="nl-NL" dirty="0">
                <a:solidFill>
                  <a:schemeClr val="accent2"/>
                </a:solidFill>
              </a:rPr>
              <a:t>en </a:t>
            </a:r>
            <a:r>
              <a:rPr lang="nl-NL" b="1" dirty="0">
                <a:solidFill>
                  <a:schemeClr val="accent2"/>
                </a:solidFill>
              </a:rPr>
              <a:t>competenties</a:t>
            </a:r>
            <a:r>
              <a:rPr lang="nl-NL" dirty="0">
                <a:solidFill>
                  <a:schemeClr val="accent2"/>
                </a:solidFill>
              </a:rPr>
              <a:t> om agressief en grensoverschrijdend gedrag te voorkomen en er gepast op te reageren.</a:t>
            </a:r>
          </a:p>
          <a:p>
            <a:pPr marL="457200" lvl="1" indent="0">
              <a:buNone/>
            </a:pP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CC340B-3457-2DCF-8F00-23E5370F3B8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7890" y="3861773"/>
            <a:ext cx="2534071" cy="185600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4512C8A0-090A-506D-148C-C5F4B58D4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5648501"/>
            <a:ext cx="1078992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983263"/>
      </p:ext>
    </p:extLst>
  </p:cSld>
  <p:clrMapOvr>
    <a:masterClrMapping/>
  </p:clrMapOvr>
</p:sld>
</file>

<file path=ppt/theme/theme1.xml><?xml version="1.0" encoding="utf-8"?>
<a:theme xmlns:a="http://schemas.openxmlformats.org/drawingml/2006/main" name="1_Titeldia's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76824EE6-9613-409B-8998-69106683B38D}"/>
    </a:ext>
  </a:extLst>
</a:theme>
</file>

<file path=ppt/theme/theme2.xml><?xml version="1.0" encoding="utf-8"?>
<a:theme xmlns:a="http://schemas.openxmlformats.org/drawingml/2006/main" name="2_Basismodel">
  <a:themeElements>
    <a:clrScheme name="Aangepast 1">
      <a:dk1>
        <a:srgbClr val="FFFFFF"/>
      </a:dk1>
      <a:lt1>
        <a:srgbClr val="000000"/>
      </a:lt1>
      <a:dk2>
        <a:srgbClr val="444D26"/>
      </a:dk2>
      <a:lt2>
        <a:srgbClr val="FEFAC9"/>
      </a:lt2>
      <a:accent1>
        <a:srgbClr val="3E7E93"/>
      </a:accent1>
      <a:accent2>
        <a:srgbClr val="3E7E93"/>
      </a:accent2>
      <a:accent3>
        <a:srgbClr val="63C3D1"/>
      </a:accent3>
      <a:accent4>
        <a:srgbClr val="4EA49D"/>
      </a:accent4>
      <a:accent5>
        <a:srgbClr val="E9428C"/>
      </a:accent5>
      <a:accent6>
        <a:srgbClr val="809EC2"/>
      </a:accent6>
      <a:hlink>
        <a:srgbClr val="809EC2"/>
      </a:hlink>
      <a:folHlink>
        <a:srgbClr val="9C85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uisstijl" id="{ECDBF57C-D0BF-413C-B406-E607DBA57C69}" vid="{2AFF874B-42A5-4935-ABB7-2FB92139C676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Infosessie PC 331 - 6 februari 2024.pptx</Template>
  <TotalTime>815</TotalTime>
  <Words>1158</Words>
  <Application>Microsoft Office PowerPoint</Application>
  <PresentationFormat>Breedbeeld</PresentationFormat>
  <Paragraphs>314</Paragraphs>
  <Slides>40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40</vt:i4>
      </vt:variant>
    </vt:vector>
  </HeadingPairs>
  <TitlesOfParts>
    <vt:vector size="53" baseType="lpstr">
      <vt:lpstr>Arial</vt:lpstr>
      <vt:lpstr>Arial Rounded MT Bold</vt:lpstr>
      <vt:lpstr>Bahnschrift</vt:lpstr>
      <vt:lpstr>Calibri</vt:lpstr>
      <vt:lpstr>ChollaSans</vt:lpstr>
      <vt:lpstr>Courier New</vt:lpstr>
      <vt:lpstr>Gilroy ExtraBold</vt:lpstr>
      <vt:lpstr>Lato Light</vt:lpstr>
      <vt:lpstr>Simple-Line-Icons</vt:lpstr>
      <vt:lpstr>Wingdings</vt:lpstr>
      <vt:lpstr>Wingdings 3</vt:lpstr>
      <vt:lpstr>1_Titeldia's</vt:lpstr>
      <vt:lpstr>2_Basismodel</vt:lpstr>
      <vt:lpstr>PowerPoint-presentatie</vt:lpstr>
      <vt:lpstr>Met welke acties ondersteunt het SF331 de sector?</vt:lpstr>
      <vt:lpstr>Afspraken</vt:lpstr>
      <vt:lpstr>Team sociaal fonds 331</vt:lpstr>
      <vt:lpstr>Team sociaal fonds 331</vt:lpstr>
      <vt:lpstr>ICOBA</vt:lpstr>
      <vt:lpstr>ICOBA</vt:lpstr>
      <vt:lpstr>ICOBA</vt:lpstr>
      <vt:lpstr>ICOBA</vt:lpstr>
      <vt:lpstr>ICOBA</vt:lpstr>
      <vt:lpstr>ICOBA</vt:lpstr>
      <vt:lpstr>ICOBA</vt:lpstr>
      <vt:lpstr>ICOBA</vt:lpstr>
      <vt:lpstr>ICOBA</vt:lpstr>
      <vt:lpstr>Vormingsaanbod</vt:lpstr>
      <vt:lpstr>Vormingsaanbod</vt:lpstr>
      <vt:lpstr>In Company - aanbod</vt:lpstr>
      <vt:lpstr>In Company - aanbod</vt:lpstr>
      <vt:lpstr>Taalondersteuning</vt:lpstr>
      <vt:lpstr>Taalondersteuning</vt:lpstr>
      <vt:lpstr>Basistraject kansarmoede</vt:lpstr>
      <vt:lpstr>Hoe subsidies aanvragen?</vt:lpstr>
      <vt:lpstr>Begeleidingspremies</vt:lpstr>
      <vt:lpstr>Begeleidingspremies</vt:lpstr>
      <vt:lpstr>Ziedet?</vt:lpstr>
      <vt:lpstr>Leerlabo</vt:lpstr>
      <vt:lpstr>Succes met je studies</vt:lpstr>
      <vt:lpstr>Succes met je studies</vt:lpstr>
      <vt:lpstr>Via Vorming Hogerop</vt:lpstr>
      <vt:lpstr>Via Vorming Hogerop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Trefpunt odi</vt:lpstr>
      <vt:lpstr>Werkbaarheidsacties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Leen De Wolf</dc:creator>
  <cp:lastModifiedBy>Leen De Wolf</cp:lastModifiedBy>
  <cp:revision>25</cp:revision>
  <dcterms:created xsi:type="dcterms:W3CDTF">2024-01-17T07:12:47Z</dcterms:created>
  <dcterms:modified xsi:type="dcterms:W3CDTF">2024-12-03T10:33:19Z</dcterms:modified>
</cp:coreProperties>
</file>